
<file path=[Content_Types].xml><?xml version="1.0" encoding="utf-8"?>
<Types xmlns="http://schemas.openxmlformats.org/package/2006/content-types">
  <Default Extension="xml" ContentType="application/xml"/>
  <Default Extension="jpg" ContentType="image/jpg"/>
  <Default Extension="tiff" ContentType="image/tiff"/>
  <Default Extension="emf" ContentType="image/x-emf"/>
  <Default Extension="jpeg" ContentType="image/jpeg"/>
  <Default Extension="rels" ContentType="application/vnd.openxmlformats-package.relationships+xml"/>
  <Default Extension="wmf" ContentType="image/x-wm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Lst>
  <p:notesMasterIdLst>
    <p:notesMasterId r:id="rId39"/>
  </p:notesMasterIdLst>
  <p:handoutMasterIdLst>
    <p:handoutMasterId r:id="rId40"/>
  </p:handoutMasterIdLst>
  <p:sldIdLst>
    <p:sldId id="570" r:id="rId2"/>
    <p:sldId id="571" r:id="rId3"/>
    <p:sldId id="572" r:id="rId4"/>
    <p:sldId id="573" r:id="rId5"/>
    <p:sldId id="574" r:id="rId6"/>
    <p:sldId id="575" r:id="rId7"/>
    <p:sldId id="576" r:id="rId8"/>
    <p:sldId id="709" r:id="rId9"/>
    <p:sldId id="578" r:id="rId10"/>
    <p:sldId id="580" r:id="rId11"/>
    <p:sldId id="581" r:id="rId12"/>
    <p:sldId id="582" r:id="rId13"/>
    <p:sldId id="710" r:id="rId14"/>
    <p:sldId id="711" r:id="rId15"/>
    <p:sldId id="712" r:id="rId16"/>
    <p:sldId id="587" r:id="rId17"/>
    <p:sldId id="713" r:id="rId18"/>
    <p:sldId id="714" r:id="rId19"/>
    <p:sldId id="715" r:id="rId20"/>
    <p:sldId id="716" r:id="rId21"/>
    <p:sldId id="605" r:id="rId22"/>
    <p:sldId id="606" r:id="rId23"/>
    <p:sldId id="607" r:id="rId24"/>
    <p:sldId id="604" r:id="rId25"/>
    <p:sldId id="608" r:id="rId26"/>
    <p:sldId id="610" r:id="rId27"/>
    <p:sldId id="611" r:id="rId28"/>
    <p:sldId id="717" r:id="rId29"/>
    <p:sldId id="718" r:id="rId30"/>
    <p:sldId id="719" r:id="rId31"/>
    <p:sldId id="642" r:id="rId32"/>
    <p:sldId id="643" r:id="rId33"/>
    <p:sldId id="644" r:id="rId34"/>
    <p:sldId id="645" r:id="rId35"/>
    <p:sldId id="646" r:id="rId36"/>
    <p:sldId id="647" r:id="rId37"/>
    <p:sldId id="648" r:id="rId38"/>
  </p:sldIdLst>
  <p:sldSz cx="12192000" cy="6858000"/>
  <p:notesSz cx="7099300" cy="10234613"/>
  <p:custDataLst>
    <p:tags r:id="rId41"/>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B60"/>
    <a:srgbClr val="EAE636"/>
    <a:srgbClr val="FFFF00"/>
    <a:srgbClr val="3333FF"/>
    <a:srgbClr val="FF3300"/>
    <a:srgbClr val="CC00CC"/>
    <a:srgbClr val="6699FF"/>
    <a:srgbClr val="CC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074" autoAdjust="0"/>
    <p:restoredTop sz="84341" autoAdjust="0"/>
  </p:normalViewPr>
  <p:slideViewPr>
    <p:cSldViewPr>
      <p:cViewPr>
        <p:scale>
          <a:sx n="107" d="100"/>
          <a:sy n="107" d="100"/>
        </p:scale>
        <p:origin x="1088" y="1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handoutMaster" Target="handoutMasters/handoutMaster1.xml"/><Relationship Id="rId41" Type="http://schemas.openxmlformats.org/officeDocument/2006/relationships/tags" Target="tags/tag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229379" name="Rectangle 3"/>
          <p:cNvSpPr>
            <a:spLocks noGrp="1" noChangeArrowheads="1"/>
          </p:cNvSpPr>
          <p:nvPr>
            <p:ph type="dt" sz="quarter" idx="1"/>
          </p:nvPr>
        </p:nvSpPr>
        <p:spPr bwMode="auto">
          <a:xfrm>
            <a:off x="4021088"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229380" name="Rectangle 4"/>
          <p:cNvSpPr>
            <a:spLocks noGrp="1" noChangeArrowheads="1"/>
          </p:cNvSpPr>
          <p:nvPr>
            <p:ph type="ftr" sz="quarter" idx="2"/>
          </p:nvPr>
        </p:nvSpPr>
        <p:spPr bwMode="auto">
          <a:xfrm>
            <a:off x="0"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229381" name="Rectangle 5"/>
          <p:cNvSpPr>
            <a:spLocks noGrp="1" noChangeArrowheads="1"/>
          </p:cNvSpPr>
          <p:nvPr>
            <p:ph type="sldNum" sz="quarter" idx="3"/>
          </p:nvPr>
        </p:nvSpPr>
        <p:spPr bwMode="auto">
          <a:xfrm>
            <a:off x="4021088"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0C1A9D02-DD21-4898-A59D-07F6DF83026B}" type="slidenum">
              <a:rPr lang="en-US"/>
              <a:pPr>
                <a:defRPr/>
              </a:pPr>
              <a:t>‹#›</a:t>
            </a:fld>
            <a:endParaRPr lang="en-US"/>
          </a:p>
        </p:txBody>
      </p:sp>
    </p:spTree>
    <p:extLst>
      <p:ext uri="{BB962C8B-B14F-4D97-AF65-F5344CB8AC3E}">
        <p14:creationId xmlns:p14="http://schemas.microsoft.com/office/powerpoint/2010/main" val="36021273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173059" name="Rectangle 3"/>
          <p:cNvSpPr>
            <a:spLocks noGrp="1" noChangeArrowheads="1"/>
          </p:cNvSpPr>
          <p:nvPr>
            <p:ph type="dt" idx="1"/>
          </p:nvPr>
        </p:nvSpPr>
        <p:spPr bwMode="auto">
          <a:xfrm>
            <a:off x="4021088"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72708" name="Rectangle 4"/>
          <p:cNvSpPr>
            <a:spLocks noGrp="1" noRot="1" noChangeAspect="1" noChangeArrowheads="1" noTextEdit="1"/>
          </p:cNvSpPr>
          <p:nvPr>
            <p:ph type="sldImg" idx="2"/>
          </p:nvPr>
        </p:nvSpPr>
        <p:spPr bwMode="auto">
          <a:xfrm>
            <a:off x="138113" y="768350"/>
            <a:ext cx="6823075" cy="3838575"/>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10239" y="4861781"/>
            <a:ext cx="5678824" cy="46045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173063" name="Rectangle 7"/>
          <p:cNvSpPr>
            <a:spLocks noGrp="1" noChangeArrowheads="1"/>
          </p:cNvSpPr>
          <p:nvPr>
            <p:ph type="sldNum" sz="quarter" idx="5"/>
          </p:nvPr>
        </p:nvSpPr>
        <p:spPr bwMode="auto">
          <a:xfrm>
            <a:off x="4021088"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3656C15A-65A9-4188-BE47-91B53ACA740E}" type="slidenum">
              <a:rPr lang="en-US"/>
              <a:pPr>
                <a:defRPr/>
              </a:pPr>
              <a:t>‹#›</a:t>
            </a:fld>
            <a:endParaRPr lang="en-US"/>
          </a:p>
        </p:txBody>
      </p:sp>
    </p:spTree>
    <p:extLst>
      <p:ext uri="{BB962C8B-B14F-4D97-AF65-F5344CB8AC3E}">
        <p14:creationId xmlns:p14="http://schemas.microsoft.com/office/powerpoint/2010/main" val="27160138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 Id="rId3" Type="http://schemas.openxmlformats.org/officeDocument/2006/relationships/hyperlink" Target="http://en.wikipedia.org/wiki/Recurrent_neural_network"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 Id="rId3" Type="http://schemas.openxmlformats.org/officeDocument/2006/relationships/hyperlink" Target="https://en.wikipedia.org/wiki/Nabla_symbol"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www.nature.com/nature/journal/v323/n6088/pdf/323533a0.pdf" TargetMode="External"/><Relationship Id="rId4" Type="http://schemas.openxmlformats.org/officeDocument/2006/relationships/hyperlink" Target="http://en.wikipedia.org/wiki/David_Rumelhart" TargetMode="External"/><Relationship Id="rId5" Type="http://schemas.openxmlformats.org/officeDocument/2006/relationships/hyperlink" Target="http://www.cs.toronto.edu/~hinton/" TargetMode="External"/><Relationship Id="rId6" Type="http://schemas.openxmlformats.org/officeDocument/2006/relationships/hyperlink" Target="http://en.wikipedia.org/wiki/Ronald_J._Williams" TargetMode="External"/><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a:t>
            </a:fld>
            <a:endParaRPr lang="en-US"/>
          </a:p>
        </p:txBody>
      </p:sp>
    </p:spTree>
    <p:extLst>
      <p:ext uri="{BB962C8B-B14F-4D97-AF65-F5344CB8AC3E}">
        <p14:creationId xmlns:p14="http://schemas.microsoft.com/office/powerpoint/2010/main" val="1305781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By using the actual </a:t>
            </a:r>
            <a:r>
              <a:rPr lang="en-US" sz="1200" b="0" i="0" u="none" strike="noStrike" kern="1200" dirty="0" err="1" smtClean="0">
                <a:solidFill>
                  <a:schemeClr val="tx1"/>
                </a:solidFill>
                <a:effectLst/>
                <a:latin typeface="Arial" charset="0"/>
                <a:ea typeface="+mn-ea"/>
                <a:cs typeface="+mn-cs"/>
              </a:rPr>
              <a:t>σ</a:t>
            </a:r>
            <a:r>
              <a:rPr lang="en-US" sz="1200" b="0" i="0" u="none" strike="noStrike" kern="1200" dirty="0" smtClean="0">
                <a:solidFill>
                  <a:schemeClr val="tx1"/>
                </a:solidFill>
                <a:effectLst/>
                <a:latin typeface="Arial" charset="0"/>
                <a:ea typeface="+mn-ea"/>
                <a:cs typeface="+mn-cs"/>
              </a:rPr>
              <a:t> function we get a smoothed out perceptron.</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How should we interpret the output from a sigmoid neuron?  They don’t just output 0 or 1, but can have values like 0.173…0.689…</a:t>
            </a:r>
          </a:p>
          <a:p>
            <a:r>
              <a:rPr lang="en-US" sz="1200" b="0" i="0" u="none" strike="noStrike" kern="1200" dirty="0" smtClean="0">
                <a:solidFill>
                  <a:schemeClr val="tx1"/>
                </a:solidFill>
                <a:effectLst/>
                <a:latin typeface="Arial" charset="0"/>
                <a:ea typeface="+mn-ea"/>
                <a:cs typeface="+mn-cs"/>
              </a:rPr>
              <a:t>This can be useful if we want to use the output value to represent the average intensity of the pixels in an image input to a neural network. </a:t>
            </a:r>
          </a:p>
          <a:p>
            <a:r>
              <a:rPr lang="en-US" sz="1200" b="0" i="0" u="none" strike="noStrike" kern="1200" dirty="0" smtClean="0">
                <a:solidFill>
                  <a:schemeClr val="tx1"/>
                </a:solidFill>
                <a:effectLst/>
                <a:latin typeface="Arial" charset="0"/>
                <a:ea typeface="+mn-ea"/>
                <a:cs typeface="+mn-cs"/>
              </a:rPr>
              <a:t>But sometimes it can be a nuisance. Suppose we want the output from the network to indicate either "the input image is a 9" or "the input image is not a 9". </a:t>
            </a:r>
          </a:p>
          <a:p>
            <a:r>
              <a:rPr lang="en-US" sz="1200" b="0" i="0" u="none" strike="noStrike" kern="1200" dirty="0" smtClean="0">
                <a:solidFill>
                  <a:schemeClr val="tx1"/>
                </a:solidFill>
                <a:effectLst/>
                <a:latin typeface="Arial" charset="0"/>
                <a:ea typeface="+mn-ea"/>
                <a:cs typeface="+mn-cs"/>
              </a:rPr>
              <a:t>Obviously, it'd be easiest to do this if the output was a 0 or a 1, as in a perceptron. </a:t>
            </a:r>
          </a:p>
          <a:p>
            <a:r>
              <a:rPr lang="en-US" sz="1200" b="0" i="0" u="none" strike="noStrike" kern="1200" dirty="0" smtClean="0">
                <a:solidFill>
                  <a:schemeClr val="tx1"/>
                </a:solidFill>
                <a:effectLst/>
                <a:latin typeface="Arial" charset="0"/>
                <a:ea typeface="+mn-ea"/>
                <a:cs typeface="+mn-cs"/>
              </a:rPr>
              <a:t>But in practice we can set up a convention to deal with this</a:t>
            </a:r>
            <a:r>
              <a:rPr lang="en-US" sz="1200" b="0" i="0" u="none" strike="noStrike" kern="1200" baseline="0" dirty="0" smtClean="0">
                <a:solidFill>
                  <a:schemeClr val="tx1"/>
                </a:solidFill>
                <a:effectLst/>
                <a:latin typeface="Arial" charset="0"/>
                <a:ea typeface="+mn-ea"/>
                <a:cs typeface="+mn-cs"/>
              </a:rPr>
              <a:t> </a:t>
            </a:r>
            <a:r>
              <a:rPr lang="en-US" sz="1200" b="0" i="0" u="none" strike="noStrike" kern="1200" dirty="0" smtClean="0">
                <a:solidFill>
                  <a:schemeClr val="tx1"/>
                </a:solidFill>
                <a:effectLst/>
                <a:latin typeface="Arial" charset="0"/>
                <a:ea typeface="+mn-ea"/>
                <a:cs typeface="+mn-cs"/>
              </a:rPr>
              <a:t>by deciding to interpret any output of at least 0.5 as indicating a "9", and any output less than that as indicating "not a 9".</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14</a:t>
            </a:fld>
            <a:endParaRPr lang="en-US"/>
          </a:p>
        </p:txBody>
      </p:sp>
    </p:spTree>
    <p:extLst>
      <p:ext uri="{BB962C8B-B14F-4D97-AF65-F5344CB8AC3E}">
        <p14:creationId xmlns:p14="http://schemas.microsoft.com/office/powerpoint/2010/main" val="629014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With </a:t>
            </a:r>
            <a:r>
              <a:rPr lang="en-US" dirty="0" err="1" smtClean="0"/>
              <a:t>percetrons</a:t>
            </a:r>
            <a:r>
              <a:rPr lang="en-US" dirty="0" smtClean="0"/>
              <a:t> there is a problem: a small change in the weights or bias of any single perceptron in the network can causes the output to completely flip from 0 to 1.</a:t>
            </a:r>
          </a:p>
          <a:p>
            <a:endParaRPr lang="en-US" dirty="0" smtClean="0"/>
          </a:p>
          <a:p>
            <a:r>
              <a:rPr lang="en-US" sz="1200" b="0" i="0" u="none" strike="noStrike" kern="1200" dirty="0" smtClean="0">
                <a:solidFill>
                  <a:schemeClr val="tx1"/>
                </a:solidFill>
                <a:effectLst/>
                <a:latin typeface="Arial" charset="0"/>
                <a:ea typeface="+mn-ea"/>
                <a:cs typeface="+mn-cs"/>
              </a:rPr>
              <a:t>The smoothness of </a:t>
            </a:r>
            <a:r>
              <a:rPr lang="en-US" sz="1200" b="0" i="0" u="none" strike="noStrike" kern="1200" dirty="0" err="1" smtClean="0">
                <a:solidFill>
                  <a:schemeClr val="tx1"/>
                </a:solidFill>
                <a:effectLst/>
                <a:latin typeface="Arial" charset="0"/>
                <a:ea typeface="+mn-ea"/>
                <a:cs typeface="+mn-cs"/>
              </a:rPr>
              <a:t>σ</a:t>
            </a:r>
            <a:r>
              <a:rPr lang="en-US" sz="1200" b="0" i="0" u="none" strike="noStrike" kern="1200" dirty="0" smtClean="0">
                <a:solidFill>
                  <a:schemeClr val="tx1"/>
                </a:solidFill>
                <a:effectLst/>
                <a:latin typeface="Arial" charset="0"/>
                <a:ea typeface="+mn-ea"/>
                <a:cs typeface="+mn-cs"/>
              </a:rPr>
              <a:t> means that small changes </a:t>
            </a:r>
            <a:r>
              <a:rPr lang="en-US" sz="1200" b="0" i="0" u="none" strike="noStrike" kern="1200" dirty="0" err="1" smtClean="0">
                <a:solidFill>
                  <a:schemeClr val="tx1"/>
                </a:solidFill>
                <a:effectLst/>
                <a:latin typeface="Arial" charset="0"/>
                <a:ea typeface="+mn-ea"/>
                <a:cs typeface="+mn-cs"/>
              </a:rPr>
              <a:t>jΔwj</a:t>
            </a:r>
            <a:r>
              <a:rPr lang="en-US" sz="1200" b="0" i="0" u="none" strike="noStrike" kern="1200" dirty="0" smtClean="0">
                <a:solidFill>
                  <a:schemeClr val="tx1"/>
                </a:solidFill>
                <a:effectLst/>
                <a:latin typeface="Arial" charset="0"/>
                <a:ea typeface="+mn-ea"/>
                <a:cs typeface="+mn-cs"/>
              </a:rPr>
              <a:t> in the weights and </a:t>
            </a:r>
            <a:r>
              <a:rPr lang="en-US" sz="1200" b="0" i="0" u="none" strike="noStrike" kern="1200" dirty="0" err="1" smtClean="0">
                <a:solidFill>
                  <a:schemeClr val="tx1"/>
                </a:solidFill>
                <a:effectLst/>
                <a:latin typeface="Arial" charset="0"/>
                <a:ea typeface="+mn-ea"/>
                <a:cs typeface="+mn-cs"/>
              </a:rPr>
              <a:t>Δb</a:t>
            </a:r>
            <a:r>
              <a:rPr lang="en-US" sz="1200" b="0" i="0" u="none" strike="noStrike" kern="1200" dirty="0" smtClean="0">
                <a:solidFill>
                  <a:schemeClr val="tx1"/>
                </a:solidFill>
                <a:effectLst/>
                <a:latin typeface="Arial" charset="0"/>
                <a:ea typeface="+mn-ea"/>
                <a:cs typeface="+mn-cs"/>
              </a:rPr>
              <a:t> in the bias will produce a small change </a:t>
            </a:r>
            <a:r>
              <a:rPr lang="en-US" sz="1200" b="0" i="0" u="none" strike="noStrike" kern="1200" dirty="0" err="1" smtClean="0">
                <a:solidFill>
                  <a:schemeClr val="tx1"/>
                </a:solidFill>
                <a:effectLst/>
                <a:latin typeface="Arial" charset="0"/>
                <a:ea typeface="+mn-ea"/>
                <a:cs typeface="+mn-cs"/>
              </a:rPr>
              <a:t>Δoutput</a:t>
            </a:r>
            <a:r>
              <a:rPr lang="en-US" sz="1200" b="0" i="0" u="none" strike="noStrike" kern="1200" dirty="0" smtClean="0">
                <a:solidFill>
                  <a:schemeClr val="tx1"/>
                </a:solidFill>
                <a:effectLst/>
                <a:latin typeface="Arial" charset="0"/>
                <a:ea typeface="+mn-ea"/>
                <a:cs typeface="+mn-cs"/>
              </a:rPr>
              <a:t> in the output from the neuron</a:t>
            </a:r>
          </a:p>
          <a:p>
            <a:endParaRPr lang="en-US" sz="1200" b="0" i="0" u="none" strike="noStrike" kern="1200" dirty="0" smtClean="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15</a:t>
            </a:fld>
            <a:endParaRPr lang="en-US"/>
          </a:p>
        </p:txBody>
      </p:sp>
    </p:spTree>
    <p:extLst>
      <p:ext uri="{BB962C8B-B14F-4D97-AF65-F5344CB8AC3E}">
        <p14:creationId xmlns:p14="http://schemas.microsoft.com/office/powerpoint/2010/main" val="1571094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where the sum is over all the weights, </a:t>
            </a:r>
            <a:r>
              <a:rPr lang="en-US" sz="1200" b="0" i="0" u="none" strike="noStrike" kern="1200" dirty="0" err="1" smtClean="0">
                <a:solidFill>
                  <a:schemeClr val="tx1"/>
                </a:solidFill>
                <a:effectLst/>
                <a:latin typeface="Arial" charset="0"/>
                <a:ea typeface="+mn-ea"/>
                <a:cs typeface="+mn-cs"/>
              </a:rPr>
              <a:t>wj</a:t>
            </a:r>
            <a:r>
              <a:rPr lang="en-US" sz="1200" b="0" i="0" u="none" strike="noStrike" kern="1200" dirty="0" smtClean="0">
                <a:solidFill>
                  <a:schemeClr val="tx1"/>
                </a:solidFill>
                <a:effectLst/>
                <a:latin typeface="Arial" charset="0"/>
                <a:ea typeface="+mn-ea"/>
                <a:cs typeface="+mn-cs"/>
              </a:rPr>
              <a:t> and</a:t>
            </a:r>
            <a:r>
              <a:rPr lang="en-US" sz="1200" b="0" i="0" u="none" strike="noStrike" kern="1200" baseline="0" dirty="0" smtClean="0">
                <a:solidFill>
                  <a:schemeClr val="tx1"/>
                </a:solidFill>
                <a:effectLst/>
                <a:latin typeface="Arial" charset="0"/>
                <a:ea typeface="+mn-ea"/>
                <a:cs typeface="+mn-cs"/>
              </a:rPr>
              <a:t> bias b </a:t>
            </a:r>
            <a:r>
              <a:rPr lang="en-US" sz="1200" b="0" i="0" u="none" strike="noStrike" kern="1200" dirty="0" smtClean="0">
                <a:solidFill>
                  <a:schemeClr val="tx1"/>
                </a:solidFill>
                <a:effectLst/>
                <a:latin typeface="Arial" charset="0"/>
                <a:ea typeface="+mn-ea"/>
                <a:cs typeface="+mn-cs"/>
              </a:rPr>
              <a:t>and ∂output/∂</a:t>
            </a:r>
            <a:r>
              <a:rPr lang="en-US" sz="1200" b="0" i="0" u="none" strike="noStrike" kern="1200" dirty="0" err="1" smtClean="0">
                <a:solidFill>
                  <a:schemeClr val="tx1"/>
                </a:solidFill>
                <a:effectLst/>
                <a:latin typeface="Arial" charset="0"/>
                <a:ea typeface="+mn-ea"/>
                <a:cs typeface="+mn-cs"/>
              </a:rPr>
              <a:t>wj</a:t>
            </a:r>
            <a:r>
              <a:rPr lang="en-US" sz="1200" b="0" i="0" u="none" strike="noStrike" kern="1200" dirty="0" smtClean="0">
                <a:solidFill>
                  <a:schemeClr val="tx1"/>
                </a:solidFill>
                <a:effectLst/>
                <a:latin typeface="Arial" charset="0"/>
                <a:ea typeface="+mn-ea"/>
                <a:cs typeface="+mn-cs"/>
              </a:rPr>
              <a:t>  is the partial derivative of the output with respect to </a:t>
            </a:r>
            <a:r>
              <a:rPr lang="en-US" sz="1200" b="0" i="0" u="none" strike="noStrike" kern="1200" dirty="0" err="1" smtClean="0">
                <a:solidFill>
                  <a:schemeClr val="tx1"/>
                </a:solidFill>
                <a:effectLst/>
                <a:latin typeface="Arial" charset="0"/>
                <a:ea typeface="+mn-ea"/>
                <a:cs typeface="+mn-cs"/>
              </a:rPr>
              <a:t>wj</a:t>
            </a:r>
            <a:r>
              <a:rPr lang="en-US" sz="1200" b="0" i="0" u="none" strike="noStrike" kern="1200" dirty="0" smtClean="0">
                <a:solidFill>
                  <a:schemeClr val="tx1"/>
                </a:solidFill>
                <a:effectLst/>
                <a:latin typeface="Arial" charset="0"/>
                <a:ea typeface="+mn-ea"/>
                <a:cs typeface="+mn-cs"/>
              </a:rPr>
              <a:t>. And ∂output/∂b denote </a:t>
            </a:r>
            <a:r>
              <a:rPr lang="en-US" sz="1200" b="0" i="0" u="none" strike="noStrike" kern="1200" baseline="0" dirty="0" smtClean="0">
                <a:solidFill>
                  <a:schemeClr val="tx1"/>
                </a:solidFill>
                <a:effectLst/>
                <a:latin typeface="Arial" charset="0"/>
                <a:ea typeface="+mn-ea"/>
                <a:cs typeface="+mn-cs"/>
              </a:rPr>
              <a:t> </a:t>
            </a:r>
            <a:r>
              <a:rPr lang="en-US" sz="1200" b="0" i="0" u="none" strike="noStrike" kern="1200" dirty="0" smtClean="0">
                <a:solidFill>
                  <a:schemeClr val="tx1"/>
                </a:solidFill>
                <a:effectLst/>
                <a:latin typeface="Arial" charset="0"/>
                <a:ea typeface="+mn-ea"/>
                <a:cs typeface="+mn-cs"/>
              </a:rPr>
              <a:t>partial derivative of the output with respect  b.</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This linearity makes it easy to choose small changes in the weights and biases to achieve any desired small change in the output. So while sigmoid neurons have much of the same qualitative </a:t>
            </a:r>
            <a:r>
              <a:rPr lang="en-US" sz="1200" b="0" i="0" u="none" strike="noStrike" kern="1200" dirty="0" err="1" smtClean="0">
                <a:solidFill>
                  <a:schemeClr val="tx1"/>
                </a:solidFill>
                <a:effectLst/>
                <a:latin typeface="Arial" charset="0"/>
                <a:ea typeface="+mn-ea"/>
                <a:cs typeface="+mn-cs"/>
              </a:rPr>
              <a:t>behaviour</a:t>
            </a:r>
            <a:r>
              <a:rPr lang="en-US" sz="1200" b="0" i="0" u="none" strike="noStrike" kern="1200" dirty="0" smtClean="0">
                <a:solidFill>
                  <a:schemeClr val="tx1"/>
                </a:solidFill>
                <a:effectLst/>
                <a:latin typeface="Arial" charset="0"/>
                <a:ea typeface="+mn-ea"/>
                <a:cs typeface="+mn-cs"/>
              </a:rPr>
              <a:t> as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they make it much easier to figure out how changing the weights and biases will change the output.</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16</a:t>
            </a:fld>
            <a:endParaRPr lang="en-US"/>
          </a:p>
        </p:txBody>
      </p:sp>
    </p:spTree>
    <p:extLst>
      <p:ext uri="{BB962C8B-B14F-4D97-AF65-F5344CB8AC3E}">
        <p14:creationId xmlns:p14="http://schemas.microsoft.com/office/powerpoint/2010/main" val="808241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smtClean="0">
                <a:solidFill>
                  <a:schemeClr val="tx1"/>
                </a:solidFill>
                <a:effectLst/>
                <a:latin typeface="Arial" charset="0"/>
                <a:ea typeface="+mn-ea"/>
                <a:cs typeface="+mn-cs"/>
              </a:rPr>
              <a:t>for historical reasons, such multiple layer networks are sometimes called </a:t>
            </a:r>
            <a:r>
              <a:rPr lang="en-US" sz="1200" b="0" i="1" u="none" strike="noStrike" kern="1200" dirty="0" smtClean="0">
                <a:solidFill>
                  <a:schemeClr val="tx1"/>
                </a:solidFill>
                <a:effectLst/>
                <a:latin typeface="Arial" charset="0"/>
                <a:ea typeface="+mn-ea"/>
                <a:cs typeface="+mn-cs"/>
              </a:rPr>
              <a:t>multilayer </a:t>
            </a:r>
            <a:r>
              <a:rPr lang="en-US" sz="1200" b="0" i="1"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a:t>
            </a:r>
            <a:r>
              <a:rPr lang="en-US" sz="1200" b="0" i="0" u="none" strike="noStrike" kern="1200" dirty="0" err="1" smtClean="0">
                <a:solidFill>
                  <a:schemeClr val="tx1"/>
                </a:solidFill>
                <a:effectLst/>
                <a:latin typeface="Arial" charset="0"/>
                <a:ea typeface="+mn-ea"/>
                <a:cs typeface="+mn-cs"/>
              </a:rPr>
              <a:t>or</a:t>
            </a:r>
            <a:r>
              <a:rPr lang="en-US" sz="1200" b="0" i="1" u="none" strike="noStrike" kern="1200" dirty="0" err="1" smtClean="0">
                <a:solidFill>
                  <a:schemeClr val="tx1"/>
                </a:solidFill>
                <a:effectLst/>
                <a:latin typeface="Arial" charset="0"/>
                <a:ea typeface="+mn-ea"/>
                <a:cs typeface="+mn-cs"/>
              </a:rPr>
              <a:t>MLPs</a:t>
            </a:r>
            <a:r>
              <a:rPr lang="en-US" sz="1200" b="0" i="0" u="none" strike="noStrike" kern="1200" dirty="0" smtClean="0">
                <a:solidFill>
                  <a:schemeClr val="tx1"/>
                </a:solidFill>
                <a:effectLst/>
                <a:latin typeface="Arial" charset="0"/>
                <a:ea typeface="+mn-ea"/>
                <a:cs typeface="+mn-cs"/>
              </a:rPr>
              <a:t>, despite being made up of sigmoid neurons, not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While the design of the input and output layers of a neural network is often straightforward, there can be quite an art to the design of the hidden layers.  This is called a </a:t>
            </a:r>
            <a:r>
              <a:rPr lang="en-US" sz="1200" b="0" i="1" u="none" strike="noStrike" kern="1200" dirty="0" smtClean="0">
                <a:solidFill>
                  <a:schemeClr val="tx1"/>
                </a:solidFill>
                <a:effectLst/>
                <a:latin typeface="Arial" charset="0"/>
                <a:ea typeface="+mn-ea"/>
                <a:cs typeface="+mn-cs"/>
              </a:rPr>
              <a:t>feedforward</a:t>
            </a:r>
            <a:r>
              <a:rPr lang="en-US" sz="1200" b="0" i="0" u="none" strike="noStrike" kern="1200" dirty="0" smtClean="0">
                <a:solidFill>
                  <a:schemeClr val="tx1"/>
                </a:solidFill>
                <a:effectLst/>
                <a:latin typeface="Arial" charset="0"/>
                <a:ea typeface="+mn-ea"/>
                <a:cs typeface="+mn-cs"/>
              </a:rPr>
              <a:t> neural network.</a:t>
            </a:r>
            <a:r>
              <a:rPr lang="en-US" sz="1200" b="0" i="0" u="none" strike="noStrike" kern="1200" baseline="0" dirty="0" smtClean="0">
                <a:solidFill>
                  <a:schemeClr val="tx1"/>
                </a:solidFill>
                <a:effectLst/>
                <a:latin typeface="Arial" charset="0"/>
                <a:ea typeface="+mn-ea"/>
                <a:cs typeface="+mn-cs"/>
              </a:rPr>
              <a:t> </a:t>
            </a:r>
            <a:r>
              <a:rPr lang="en-US" sz="1200" b="0" i="0" u="none" strike="noStrike" kern="1200" dirty="0" smtClean="0">
                <a:solidFill>
                  <a:schemeClr val="tx1"/>
                </a:solidFill>
                <a:effectLst/>
                <a:latin typeface="Arial" charset="0"/>
                <a:ea typeface="+mn-ea"/>
                <a:cs typeface="+mn-cs"/>
              </a:rPr>
              <a:t>There are other models of artificial neural networks in which feedback loops are possible. These models are called </a:t>
            </a:r>
            <a:r>
              <a:rPr lang="en-US" sz="1200" b="0" i="0" u="none" strike="noStrike" kern="1200" dirty="0" smtClean="0">
                <a:solidFill>
                  <a:schemeClr val="tx1"/>
                </a:solidFill>
                <a:effectLst/>
                <a:latin typeface="Arial" charset="0"/>
                <a:ea typeface="+mn-ea"/>
                <a:cs typeface="+mn-cs"/>
                <a:hlinkClick r:id="rId3"/>
              </a:rPr>
              <a:t>recurrent neural networks</a:t>
            </a:r>
            <a:r>
              <a:rPr lang="en-US" sz="1200" b="0" i="0" u="none" strike="noStrike" kern="1200" dirty="0" smtClean="0">
                <a:solidFill>
                  <a:schemeClr val="tx1"/>
                </a:solidFill>
                <a:effectLst/>
                <a:latin typeface="Arial" charset="0"/>
                <a:ea typeface="+mn-ea"/>
                <a:cs typeface="+mn-cs"/>
              </a:rPr>
              <a:t>. </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17</a:t>
            </a:fld>
            <a:endParaRPr lang="en-US"/>
          </a:p>
        </p:txBody>
      </p:sp>
    </p:spTree>
    <p:extLst>
      <p:ext uri="{BB962C8B-B14F-4D97-AF65-F5344CB8AC3E}">
        <p14:creationId xmlns:p14="http://schemas.microsoft.com/office/powerpoint/2010/main" val="19521391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The design of the input and output layers in a network is often straightforward. For digit classification if the image is a 28x28 greyscale image, then we have </a:t>
            </a:r>
            <a:r>
              <a:rPr lang="cs-CZ" sz="1200" b="0" i="0" u="none" strike="noStrike" kern="1200" dirty="0" smtClean="0">
                <a:solidFill>
                  <a:schemeClr val="tx1"/>
                </a:solidFill>
                <a:effectLst/>
                <a:latin typeface="Arial" charset="0"/>
                <a:ea typeface="+mn-ea"/>
                <a:cs typeface="+mn-cs"/>
              </a:rPr>
              <a:t>784=28×28</a:t>
            </a:r>
            <a:r>
              <a:rPr lang="cs-CZ" sz="1200" b="0" i="0" u="none" strike="noStrike" kern="1200" baseline="0" dirty="0" smtClean="0">
                <a:solidFill>
                  <a:schemeClr val="tx1"/>
                </a:solidFill>
                <a:effectLst/>
                <a:latin typeface="Arial" charset="0"/>
                <a:ea typeface="+mn-ea"/>
                <a:cs typeface="+mn-cs"/>
              </a:rPr>
              <a:t> </a:t>
            </a:r>
            <a:r>
              <a:rPr lang="cs-CZ" sz="1200" b="0" i="0" u="none" strike="noStrike" kern="1200" baseline="0" dirty="0" err="1" smtClean="0">
                <a:solidFill>
                  <a:schemeClr val="tx1"/>
                </a:solidFill>
                <a:effectLst/>
                <a:latin typeface="Arial" charset="0"/>
                <a:ea typeface="+mn-ea"/>
                <a:cs typeface="+mn-cs"/>
              </a:rPr>
              <a:t>neurons</a:t>
            </a:r>
            <a:r>
              <a:rPr lang="en-US" sz="1200" b="0" i="0" u="none" strike="noStrike" kern="1200" dirty="0" smtClean="0">
                <a:solidFill>
                  <a:schemeClr val="tx1"/>
                </a:solidFill>
                <a:effectLst/>
                <a:latin typeface="Arial" charset="0"/>
                <a:ea typeface="+mn-ea"/>
                <a:cs typeface="+mn-cs"/>
              </a:rPr>
              <a:t>, with the intensities between 0 and 1. The output layer will contain just a single neuron, with output values of less than 0.5 indicating ”not a 9”.</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The second layer of the network is a hidden layer. The example shown illustrates a small hidden layer, containing just n=15 neurons.  We can vary this number.</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The output layer of the network contains 10 neurons. We figure out which neuron has the highest activation value. </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18</a:t>
            </a:fld>
            <a:endParaRPr lang="en-US"/>
          </a:p>
        </p:txBody>
      </p:sp>
    </p:spTree>
    <p:extLst>
      <p:ext uri="{BB962C8B-B14F-4D97-AF65-F5344CB8AC3E}">
        <p14:creationId xmlns:p14="http://schemas.microsoft.com/office/powerpoint/2010/main" val="11105369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smtClean="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19</a:t>
            </a:fld>
            <a:endParaRPr lang="en-US"/>
          </a:p>
        </p:txBody>
      </p:sp>
    </p:spTree>
    <p:extLst>
      <p:ext uri="{BB962C8B-B14F-4D97-AF65-F5344CB8AC3E}">
        <p14:creationId xmlns:p14="http://schemas.microsoft.com/office/powerpoint/2010/main" val="395634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smtClean="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20</a:t>
            </a:fld>
            <a:endParaRPr lang="en-US"/>
          </a:p>
        </p:txBody>
      </p:sp>
    </p:spTree>
    <p:extLst>
      <p:ext uri="{BB962C8B-B14F-4D97-AF65-F5344CB8AC3E}">
        <p14:creationId xmlns:p14="http://schemas.microsoft.com/office/powerpoint/2010/main" val="10967631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y(x) = a one hot vector representing the correct answer.</a:t>
            </a:r>
          </a:p>
          <a:p>
            <a:r>
              <a:rPr lang="en-US" dirty="0" smtClean="0"/>
              <a:t>a = a vector</a:t>
            </a:r>
            <a:r>
              <a:rPr lang="en-US" baseline="0" dirty="0" smtClean="0"/>
              <a:t> of the system’s outputs representing its predictions for each of the answers.</a:t>
            </a:r>
          </a:p>
          <a:p>
            <a:endParaRPr lang="en-US" baseline="0" dirty="0" smtClean="0"/>
          </a:p>
          <a:p>
            <a:r>
              <a:rPr lang="en-US" baseline="0" dirty="0" smtClean="0"/>
              <a:t>We will take the difference of these vectors.</a:t>
            </a:r>
          </a:p>
          <a:p>
            <a:r>
              <a:rPr lang="en-US" baseline="0" dirty="0" smtClean="0"/>
              <a:t>We take the length of that.  Square it to make it positive.</a:t>
            </a:r>
          </a:p>
          <a:p>
            <a:endParaRPr lang="en-US" baseline="0" dirty="0" smtClean="0"/>
          </a:p>
          <a:p>
            <a:r>
              <a:rPr lang="en-US" baseline="0" dirty="0" smtClean="0"/>
              <a:t>Goal </a:t>
            </a:r>
            <a:r>
              <a:rPr lang="mr-IN" baseline="0" dirty="0" smtClean="0"/>
              <a:t>–</a:t>
            </a:r>
            <a:r>
              <a:rPr lang="en-US" baseline="0" dirty="0" smtClean="0"/>
              <a:t> increase this system’s prediction for the correct label, and decrease its predictions for the incorrect labels.</a:t>
            </a:r>
          </a:p>
          <a:p>
            <a:r>
              <a:rPr lang="en-US" baseline="0" dirty="0" smtClean="0"/>
              <a:t>Minimize this cost </a:t>
            </a:r>
            <a:r>
              <a:rPr lang="en-US" i="1" baseline="0" dirty="0" smtClean="0"/>
              <a:t>or this loss</a:t>
            </a:r>
            <a:r>
              <a:rPr lang="en-US" i="0" baseline="0" dirty="0" smtClean="0"/>
              <a:t> for the whole of the data.</a:t>
            </a:r>
            <a:endParaRPr lang="en-US" i="1" baseline="0" dirty="0" smtClean="0"/>
          </a:p>
          <a:p>
            <a:endParaRPr lang="en-US" dirty="0" smtClean="0"/>
          </a:p>
          <a:p>
            <a:r>
              <a:rPr lang="en-US" dirty="0" smtClean="0"/>
              <a:t>(It’s over 2n instead of n, because we’re going to take the derivative</a:t>
            </a:r>
            <a:r>
              <a:rPr lang="en-US" baseline="0" dirty="0" smtClean="0"/>
              <a:t> later on). </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21</a:t>
            </a:fld>
            <a:endParaRPr lang="en-US"/>
          </a:p>
        </p:txBody>
      </p:sp>
    </p:spTree>
    <p:extLst>
      <p:ext uri="{BB962C8B-B14F-4D97-AF65-F5344CB8AC3E}">
        <p14:creationId xmlns:p14="http://schemas.microsoft.com/office/powerpoint/2010/main" val="2518179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
            </a:r>
            <a:br>
              <a:rPr lang="en-US" sz="1200" b="0" i="0" u="none" strike="noStrike" kern="1200" dirty="0" smtClean="0">
                <a:solidFill>
                  <a:schemeClr val="tx1"/>
                </a:solidFill>
                <a:effectLst/>
                <a:latin typeface="Arial" charset="0"/>
                <a:ea typeface="+mn-ea"/>
                <a:cs typeface="+mn-cs"/>
              </a:rPr>
            </a:br>
            <a:r>
              <a:rPr lang="en-US" sz="1200" b="0" i="0" u="none" strike="noStrike" kern="1200" dirty="0" smtClean="0">
                <a:solidFill>
                  <a:schemeClr val="tx1"/>
                </a:solidFill>
                <a:effectLst/>
                <a:latin typeface="Arial" charset="0"/>
                <a:ea typeface="+mn-ea"/>
                <a:cs typeface="+mn-cs"/>
              </a:rPr>
              <a:t>C(</a:t>
            </a:r>
            <a:r>
              <a:rPr lang="en-US" sz="1200" b="0" i="0" u="none" strike="noStrike" kern="1200" dirty="0" err="1" smtClean="0">
                <a:solidFill>
                  <a:schemeClr val="tx1"/>
                </a:solidFill>
                <a:effectLst/>
                <a:latin typeface="Arial" charset="0"/>
                <a:ea typeface="+mn-ea"/>
                <a:cs typeface="+mn-cs"/>
              </a:rPr>
              <a:t>w,b</a:t>
            </a:r>
            <a:r>
              <a:rPr lang="en-US" sz="1200" b="0" i="0" u="none" strike="noStrike" kern="1200" dirty="0" smtClean="0">
                <a:solidFill>
                  <a:schemeClr val="tx1"/>
                </a:solidFill>
                <a:effectLst/>
                <a:latin typeface="Arial" charset="0"/>
                <a:ea typeface="+mn-ea"/>
                <a:cs typeface="+mn-cs"/>
              </a:rPr>
              <a:t>)≈0, precisely when y(x) is approximately equal to the output, a, for all training inputs, x.</a:t>
            </a:r>
          </a:p>
          <a:p>
            <a:r>
              <a:rPr lang="en-US" sz="1200" b="0" i="0" u="none" strike="noStrike" kern="1200" dirty="0" smtClean="0">
                <a:solidFill>
                  <a:schemeClr val="tx1"/>
                </a:solidFill>
                <a:effectLst/>
                <a:latin typeface="Arial" charset="0"/>
                <a:ea typeface="+mn-ea"/>
                <a:cs typeface="+mn-cs"/>
              </a:rPr>
              <a:t>So the aim of our training algorithm will be to minimize the cost C(</a:t>
            </a:r>
            <a:r>
              <a:rPr lang="en-US" sz="1200" b="0" i="0" u="none" strike="noStrike" kern="1200" dirty="0" err="1" smtClean="0">
                <a:solidFill>
                  <a:schemeClr val="tx1"/>
                </a:solidFill>
                <a:effectLst/>
                <a:latin typeface="Arial" charset="0"/>
                <a:ea typeface="+mn-ea"/>
                <a:cs typeface="+mn-cs"/>
              </a:rPr>
              <a:t>w,b</a:t>
            </a:r>
            <a:r>
              <a:rPr lang="en-US" sz="1200" b="0" i="0" u="none" strike="noStrike" kern="1200" dirty="0" smtClean="0">
                <a:solidFill>
                  <a:schemeClr val="tx1"/>
                </a:solidFill>
                <a:effectLst/>
                <a:latin typeface="Arial" charset="0"/>
                <a:ea typeface="+mn-ea"/>
                <a:cs typeface="+mn-cs"/>
              </a:rPr>
              <a:t>)C(</a:t>
            </a:r>
            <a:r>
              <a:rPr lang="en-US" sz="1200" b="0" i="0" u="none" strike="noStrike" kern="1200" dirty="0" err="1" smtClean="0">
                <a:solidFill>
                  <a:schemeClr val="tx1"/>
                </a:solidFill>
                <a:effectLst/>
                <a:latin typeface="Arial" charset="0"/>
                <a:ea typeface="+mn-ea"/>
                <a:cs typeface="+mn-cs"/>
              </a:rPr>
              <a:t>w,b</a:t>
            </a:r>
            <a:r>
              <a:rPr lang="en-US" sz="1200" b="0" i="0" u="none" strike="noStrike" kern="1200" dirty="0" smtClean="0">
                <a:solidFill>
                  <a:schemeClr val="tx1"/>
                </a:solidFill>
                <a:effectLst/>
                <a:latin typeface="Arial" charset="0"/>
                <a:ea typeface="+mn-ea"/>
                <a:cs typeface="+mn-cs"/>
              </a:rPr>
              <a:t>) as a function of the weights and biases.</a:t>
            </a:r>
          </a:p>
          <a:p>
            <a:endParaRPr lang="en-US" dirty="0" smtClean="0"/>
          </a:p>
          <a:p>
            <a:endParaRPr lang="en-US" dirty="0" smtClean="0"/>
          </a:p>
          <a:p>
            <a:r>
              <a:rPr lang="en-US" sz="1200" b="0" i="0" u="none" strike="noStrike" kern="1200" dirty="0" smtClean="0">
                <a:solidFill>
                  <a:schemeClr val="tx1"/>
                </a:solidFill>
                <a:effectLst/>
                <a:latin typeface="Arial" charset="0"/>
                <a:ea typeface="+mn-ea"/>
                <a:cs typeface="+mn-cs"/>
              </a:rPr>
              <a:t>Why introduce MSE? After all, aren't we primarily interested in the number of images correctly classified by the network? Why not try to maximize that number directly? The problem with that is that the number of images correctly classified is not a smooth function of the weights and biases in the network. For the most part, making small changes to the weights and biases won't cause any change at all in the number of training images classified correctly.</a:t>
            </a:r>
            <a:endParaRPr lang="en-US" dirty="0" smtClean="0"/>
          </a:p>
          <a:p>
            <a:endParaRPr lang="en-US" dirty="0" smtClean="0"/>
          </a:p>
          <a:p>
            <a:r>
              <a:rPr lang="en-US" dirty="0" smtClean="0"/>
              <a:t>https://</a:t>
            </a:r>
            <a:r>
              <a:rPr lang="en-US" dirty="0" err="1" smtClean="0"/>
              <a:t>en.wikipedia.org</a:t>
            </a:r>
            <a:r>
              <a:rPr lang="en-US" dirty="0" smtClean="0"/>
              <a:t>/wiki/Norm_(mathematics)</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22</a:t>
            </a:fld>
            <a:endParaRPr lang="en-US"/>
          </a:p>
        </p:txBody>
      </p:sp>
    </p:spTree>
    <p:extLst>
      <p:ext uri="{BB962C8B-B14F-4D97-AF65-F5344CB8AC3E}">
        <p14:creationId xmlns:p14="http://schemas.microsoft.com/office/powerpoint/2010/main" val="2057250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Imagine C as a function of just two variables, which we'll call v1 and v2.</a:t>
            </a:r>
          </a:p>
          <a:p>
            <a:r>
              <a:rPr lang="en-US" sz="1200" b="0" i="0" u="none" strike="noStrike" kern="1200" dirty="0" smtClean="0">
                <a:solidFill>
                  <a:schemeClr val="tx1"/>
                </a:solidFill>
                <a:effectLst/>
                <a:latin typeface="Arial" charset="0"/>
                <a:ea typeface="+mn-ea"/>
                <a:cs typeface="+mn-cs"/>
              </a:rPr>
              <a:t>A general function, C, may be a complicated function of many variables.</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One way is to use calculus to try to find the minimum analytically. We could compute derivatives and then try using them to find places where C is a</a:t>
            </a:r>
            <a:r>
              <a:rPr lang="en-US" sz="1200" b="0" i="0" u="none" strike="noStrike" kern="1200" baseline="0" dirty="0" smtClean="0">
                <a:solidFill>
                  <a:schemeClr val="tx1"/>
                </a:solidFill>
                <a:effectLst/>
                <a:latin typeface="Arial" charset="0"/>
                <a:ea typeface="+mn-ea"/>
                <a:cs typeface="+mn-cs"/>
              </a:rPr>
              <a:t> max/min</a:t>
            </a:r>
            <a:r>
              <a:rPr lang="en-US" sz="1200" b="0" i="0" u="none" strike="noStrike" kern="1200" dirty="0" smtClean="0">
                <a:solidFill>
                  <a:schemeClr val="tx1"/>
                </a:solidFill>
                <a:effectLst/>
                <a:latin typeface="Arial" charset="0"/>
                <a:ea typeface="+mn-ea"/>
                <a:cs typeface="+mn-cs"/>
              </a:rPr>
              <a:t>. With some luck that might work when C is a function of just one or a few variables. But it'll turn into a nightmare when we have many more variables. And for neural networks we'll often want </a:t>
            </a:r>
            <a:r>
              <a:rPr lang="en-US" sz="1200" b="0" i="1" u="none" strike="noStrike" kern="1200" dirty="0" smtClean="0">
                <a:solidFill>
                  <a:schemeClr val="tx1"/>
                </a:solidFill>
                <a:effectLst/>
                <a:latin typeface="Arial" charset="0"/>
                <a:ea typeface="+mn-ea"/>
                <a:cs typeface="+mn-cs"/>
              </a:rPr>
              <a:t>far</a:t>
            </a:r>
            <a:r>
              <a:rPr lang="en-US" sz="1200" b="0" i="0" u="none" strike="noStrike" kern="1200" dirty="0" smtClean="0">
                <a:solidFill>
                  <a:schemeClr val="tx1"/>
                </a:solidFill>
                <a:effectLst/>
                <a:latin typeface="Arial" charset="0"/>
                <a:ea typeface="+mn-ea"/>
                <a:cs typeface="+mn-cs"/>
              </a:rPr>
              <a:t> more variables - the biggest neural networks have cost functions which depend on billions of weights and biases in an extremely complicated way. Using calculus to minimize that just won't work!</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Instead, we’re going to use an algorithm</a:t>
            </a:r>
            <a:r>
              <a:rPr lang="en-US" sz="1200" b="0" i="0" u="none" strike="noStrike" kern="1200" baseline="0" dirty="0" smtClean="0">
                <a:solidFill>
                  <a:schemeClr val="tx1"/>
                </a:solidFill>
                <a:effectLst/>
                <a:latin typeface="Arial" charset="0"/>
                <a:ea typeface="+mn-ea"/>
                <a:cs typeface="+mn-cs"/>
              </a:rPr>
              <a:t> that computes </a:t>
            </a:r>
            <a:r>
              <a:rPr lang="en-US" sz="1200" b="0" i="0" u="none" strike="noStrike" kern="1200" dirty="0" smtClean="0">
                <a:solidFill>
                  <a:schemeClr val="tx1"/>
                </a:solidFill>
                <a:effectLst/>
                <a:latin typeface="Arial" charset="0"/>
                <a:ea typeface="+mn-ea"/>
                <a:cs typeface="+mn-cs"/>
              </a:rPr>
              <a:t>derivatives (and perhaps some second derivatives) of C. - those derivatives would tell us everything we need to know about the local "shape" of the valley</a:t>
            </a:r>
          </a:p>
          <a:p>
            <a:r>
              <a:rPr lang="en-US" dirty="0" smtClean="0"/>
              <a:t/>
            </a:r>
            <a:br>
              <a:rPr lang="en-US" dirty="0" smtClean="0"/>
            </a:br>
            <a:endParaRPr lang="en-US" sz="1200" b="0" i="0" u="none" strike="noStrike" kern="1200" dirty="0" smtClean="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23</a:t>
            </a:fld>
            <a:endParaRPr lang="en-US"/>
          </a:p>
        </p:txBody>
      </p:sp>
    </p:spTree>
    <p:extLst>
      <p:ext uri="{BB962C8B-B14F-4D97-AF65-F5344CB8AC3E}">
        <p14:creationId xmlns:p14="http://schemas.microsoft.com/office/powerpoint/2010/main" val="78158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a:t>
            </a:fld>
            <a:endParaRPr lang="en-US"/>
          </a:p>
        </p:txBody>
      </p:sp>
    </p:spTree>
    <p:extLst>
      <p:ext uri="{BB962C8B-B14F-4D97-AF65-F5344CB8AC3E}">
        <p14:creationId xmlns:p14="http://schemas.microsoft.com/office/powerpoint/2010/main" val="455310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upload.wikimedia.org</a:t>
            </a:r>
            <a:r>
              <a:rPr lang="en-US" dirty="0" smtClean="0"/>
              <a:t>/</a:t>
            </a:r>
            <a:r>
              <a:rPr lang="en-US" dirty="0" err="1" smtClean="0"/>
              <a:t>wikipedia</a:t>
            </a:r>
            <a:r>
              <a:rPr lang="en-US" dirty="0" smtClean="0"/>
              <a:t>/commons/8/84/Ski_</a:t>
            </a:r>
            <a:r>
              <a:rPr lang="en-US" dirty="0" err="1" smtClean="0"/>
              <a:t>Famille</a:t>
            </a:r>
            <a:r>
              <a:rPr lang="en-US" dirty="0" smtClean="0"/>
              <a:t>_-_</a:t>
            </a:r>
            <a:r>
              <a:rPr lang="en-US" dirty="0" err="1" smtClean="0"/>
              <a:t>Family_Ski_Holidays.jpg</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24</a:t>
            </a:fld>
            <a:endParaRPr lang="en-US"/>
          </a:p>
        </p:txBody>
      </p:sp>
    </p:spTree>
    <p:extLst>
      <p:ext uri="{BB962C8B-B14F-4D97-AF65-F5344CB8AC3E}">
        <p14:creationId xmlns:p14="http://schemas.microsoft.com/office/powerpoint/2010/main" val="11957910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Let's think about what happens when we move the ball a small amount Δv1 in the v1 direction, and a small amount Δv2 in the v2 direction. Calculus tells us that C changes as follows:</a:t>
            </a:r>
            <a:r>
              <a:rPr lang="en-US" sz="1200" b="0" i="0" u="none" strike="noStrike" kern="1200" baseline="0" dirty="0" smtClean="0">
                <a:solidFill>
                  <a:schemeClr val="tx1"/>
                </a:solidFill>
                <a:effectLst/>
                <a:latin typeface="Arial" charset="0"/>
                <a:ea typeface="+mn-ea"/>
                <a:cs typeface="+mn-cs"/>
              </a:rPr>
              <a:t> the derivative of C </a:t>
            </a:r>
            <a:r>
              <a:rPr lang="en-US" sz="1200" b="0" i="0" u="none" strike="noStrike" kern="1200" baseline="0" dirty="0" err="1" smtClean="0">
                <a:solidFill>
                  <a:schemeClr val="tx1"/>
                </a:solidFill>
                <a:effectLst/>
                <a:latin typeface="Arial" charset="0"/>
                <a:ea typeface="+mn-ea"/>
                <a:cs typeface="+mn-cs"/>
              </a:rPr>
              <a:t>wrt</a:t>
            </a:r>
            <a:r>
              <a:rPr lang="en-US" sz="1200" b="0" i="0" u="none" strike="noStrike" kern="1200" baseline="0" dirty="0" smtClean="0">
                <a:solidFill>
                  <a:schemeClr val="tx1"/>
                </a:solidFill>
                <a:effectLst/>
                <a:latin typeface="Arial" charset="0"/>
                <a:ea typeface="+mn-ea"/>
                <a:cs typeface="+mn-cs"/>
              </a:rPr>
              <a:t> v1, and the derivative of C </a:t>
            </a:r>
            <a:r>
              <a:rPr lang="en-US" sz="1200" b="0" i="0" u="none" strike="noStrike" kern="1200" baseline="0" dirty="0" err="1" smtClean="0">
                <a:solidFill>
                  <a:schemeClr val="tx1"/>
                </a:solidFill>
                <a:effectLst/>
                <a:latin typeface="Arial" charset="0"/>
                <a:ea typeface="+mn-ea"/>
                <a:cs typeface="+mn-cs"/>
              </a:rPr>
              <a:t>wrt</a:t>
            </a:r>
            <a:r>
              <a:rPr lang="en-US" sz="1200" b="0" i="0" u="none" strike="noStrike" kern="1200" baseline="0" dirty="0" smtClean="0">
                <a:solidFill>
                  <a:schemeClr val="tx1"/>
                </a:solidFill>
                <a:effectLst/>
                <a:latin typeface="Arial" charset="0"/>
                <a:ea typeface="+mn-ea"/>
                <a:cs typeface="+mn-cs"/>
              </a:rPr>
              <a:t> v2.</a:t>
            </a:r>
            <a:endParaRPr lang="en-US" sz="1200" b="0" i="0" u="none" strike="noStrike" kern="1200" dirty="0" smtClean="0">
              <a:solidFill>
                <a:schemeClr val="tx1"/>
              </a:solidFill>
              <a:effectLst/>
              <a:latin typeface="Arial" charset="0"/>
              <a:ea typeface="+mn-ea"/>
              <a:cs typeface="+mn-cs"/>
            </a:endParaRP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We're going to find a way of choosing Δv1 and Δv2 so as to make ΔC negative</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hlinkClick r:id="rId3"/>
              </a:rPr>
              <a:t>nabla symbol</a:t>
            </a:r>
            <a:r>
              <a:rPr lang="en-US" sz="1200" b="0" i="0" u="none" strike="noStrike" kern="1200" dirty="0" smtClean="0">
                <a:solidFill>
                  <a:schemeClr val="tx1"/>
                </a:solidFill>
                <a:effectLst/>
                <a:latin typeface="Arial" charset="0"/>
                <a:ea typeface="+mn-ea"/>
                <a:cs typeface="+mn-cs"/>
              </a:rPr>
              <a:t> </a:t>
            </a:r>
            <a:r>
              <a:rPr lang="en-US" sz="1200" b="1" i="0" u="none" strike="noStrike" kern="1200" dirty="0" smtClean="0">
                <a:solidFill>
                  <a:schemeClr val="tx1"/>
                </a:solidFill>
                <a:effectLst/>
                <a:latin typeface="Arial" charset="0"/>
                <a:ea typeface="+mn-ea"/>
                <a:cs typeface="+mn-cs"/>
              </a:rPr>
              <a:t>∇</a:t>
            </a:r>
            <a:r>
              <a:rPr lang="en-US" sz="1200" b="0" i="0" u="none" strike="noStrike" kern="1200" baseline="0" dirty="0" smtClean="0">
                <a:solidFill>
                  <a:schemeClr val="tx1"/>
                </a:solidFill>
                <a:effectLst/>
                <a:latin typeface="Arial" charset="0"/>
                <a:ea typeface="+mn-ea"/>
                <a:cs typeface="+mn-cs"/>
              </a:rPr>
              <a:t> also called </a:t>
            </a:r>
            <a:r>
              <a:rPr lang="en-US" sz="1200" b="1" i="0" u="none" strike="noStrike" kern="1200" dirty="0" smtClean="0">
                <a:solidFill>
                  <a:schemeClr val="tx1"/>
                </a:solidFill>
                <a:effectLst/>
                <a:latin typeface="Arial" charset="0"/>
                <a:ea typeface="+mn-ea"/>
                <a:cs typeface="+mn-cs"/>
              </a:rPr>
              <a:t>Del</a:t>
            </a:r>
            <a:r>
              <a:rPr lang="en-US" sz="1200" b="0" i="0" u="none" strike="noStrike" kern="1200" dirty="0" smtClean="0">
                <a:solidFill>
                  <a:schemeClr val="tx1"/>
                </a:solidFill>
                <a:effectLst/>
                <a:latin typeface="Arial" charset="0"/>
                <a:ea typeface="+mn-ea"/>
                <a:cs typeface="+mn-cs"/>
              </a:rPr>
              <a:t>.</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25</a:t>
            </a:fld>
            <a:endParaRPr lang="en-US"/>
          </a:p>
        </p:txBody>
      </p:sp>
    </p:spTree>
    <p:extLst>
      <p:ext uri="{BB962C8B-B14F-4D97-AF65-F5344CB8AC3E}">
        <p14:creationId xmlns:p14="http://schemas.microsoft.com/office/powerpoint/2010/main" val="5378954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sz="1200" b="0" i="0" u="none" strike="noStrike" kern="1200" dirty="0" smtClean="0">
                <a:solidFill>
                  <a:schemeClr val="tx1"/>
                </a:solidFill>
                <a:effectLst/>
                <a:latin typeface="Arial" charset="0"/>
                <a:ea typeface="+mn-ea"/>
                <a:cs typeface="+mn-cs"/>
              </a:rPr>
              <a:t>η</a:t>
            </a:r>
            <a:r>
              <a:rPr lang="en-US" sz="1200" b="0" i="0" u="none" strike="noStrike" kern="1200" dirty="0" smtClean="0">
                <a:solidFill>
                  <a:schemeClr val="tx1"/>
                </a:solidFill>
                <a:effectLst/>
                <a:latin typeface="Arial" charset="0"/>
                <a:ea typeface="+mn-ea"/>
                <a:cs typeface="+mn-cs"/>
              </a:rPr>
              <a:t> is eta</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where </a:t>
            </a:r>
            <a:r>
              <a:rPr lang="en-US" sz="1200" b="0" i="0" u="none" strike="noStrike" kern="1200" dirty="0" err="1" smtClean="0">
                <a:solidFill>
                  <a:schemeClr val="tx1"/>
                </a:solidFill>
                <a:effectLst/>
                <a:latin typeface="Arial" charset="0"/>
                <a:ea typeface="+mn-ea"/>
                <a:cs typeface="+mn-cs"/>
              </a:rPr>
              <a:t>η</a:t>
            </a:r>
            <a:r>
              <a:rPr lang="en-US" sz="1200" b="0" i="0" u="none" strike="noStrike" kern="1200" dirty="0" smtClean="0">
                <a:solidFill>
                  <a:schemeClr val="tx1"/>
                </a:solidFill>
                <a:effectLst/>
                <a:latin typeface="Arial" charset="0"/>
                <a:ea typeface="+mn-ea"/>
                <a:cs typeface="+mn-cs"/>
              </a:rPr>
              <a:t> is a small, positive parameter (known as the </a:t>
            </a:r>
            <a:r>
              <a:rPr lang="en-US" sz="1200" b="0" i="1" u="none" strike="noStrike" kern="1200" dirty="0" smtClean="0">
                <a:solidFill>
                  <a:schemeClr val="tx1"/>
                </a:solidFill>
                <a:effectLst/>
                <a:latin typeface="Arial" charset="0"/>
                <a:ea typeface="+mn-ea"/>
                <a:cs typeface="+mn-cs"/>
              </a:rPr>
              <a:t>learning rate</a:t>
            </a:r>
            <a:r>
              <a:rPr lang="en-US" sz="1200" b="0" i="0" u="none" strike="noStrike" kern="1200" dirty="0" smtClean="0">
                <a:solidFill>
                  <a:schemeClr val="tx1"/>
                </a:solidFill>
                <a:effectLst/>
                <a:latin typeface="Arial" charset="0"/>
                <a:ea typeface="+mn-ea"/>
                <a:cs typeface="+mn-cs"/>
              </a:rPr>
              <a:t>). Then </a:t>
            </a:r>
            <a:r>
              <a:rPr lang="el-GR" sz="1200" b="0" i="0" u="none" strike="noStrike" kern="1200" dirty="0" smtClean="0">
                <a:solidFill>
                  <a:schemeClr val="tx1"/>
                </a:solidFill>
                <a:effectLst/>
                <a:latin typeface="Arial" charset="0"/>
                <a:ea typeface="+mn-ea"/>
                <a:cs typeface="+mn-cs"/>
              </a:rPr>
              <a:t>ΔC≈∇</a:t>
            </a:r>
            <a:r>
              <a:rPr lang="el-GR" sz="1200" b="0" i="0" u="none" strike="noStrike" kern="1200" dirty="0" err="1" smtClean="0">
                <a:solidFill>
                  <a:schemeClr val="tx1"/>
                </a:solidFill>
                <a:effectLst/>
                <a:latin typeface="Arial" charset="0"/>
                <a:ea typeface="+mn-ea"/>
                <a:cs typeface="+mn-cs"/>
              </a:rPr>
              <a:t>C⋅Δv</a:t>
            </a:r>
            <a:r>
              <a:rPr lang="en-US" sz="1200" b="0" i="0" u="none" strike="noStrike" kern="1200" dirty="0" smtClean="0">
                <a:solidFill>
                  <a:schemeClr val="tx1"/>
                </a:solidFill>
                <a:effectLst/>
                <a:latin typeface="Arial" charset="0"/>
                <a:ea typeface="+mn-ea"/>
                <a:cs typeface="+mn-cs"/>
              </a:rPr>
              <a:t> tells us that ΔC≈−</a:t>
            </a:r>
            <a:r>
              <a:rPr lang="en-US" sz="1200" b="0" i="0" u="none" strike="noStrike" kern="1200" dirty="0" err="1" smtClean="0">
                <a:solidFill>
                  <a:schemeClr val="tx1"/>
                </a:solidFill>
                <a:effectLst/>
                <a:latin typeface="Arial" charset="0"/>
                <a:ea typeface="+mn-ea"/>
                <a:cs typeface="+mn-cs"/>
              </a:rPr>
              <a:t>η∇C</a:t>
            </a:r>
            <a:r>
              <a:rPr lang="en-US" sz="1200" b="0" i="0" u="none" strike="noStrike" kern="1200" dirty="0" smtClean="0">
                <a:solidFill>
                  <a:schemeClr val="tx1"/>
                </a:solidFill>
                <a:effectLst/>
                <a:latin typeface="Arial" charset="0"/>
                <a:ea typeface="+mn-ea"/>
                <a:cs typeface="+mn-cs"/>
              </a:rPr>
              <a:t>⋅∇C=−</a:t>
            </a:r>
            <a:r>
              <a:rPr lang="en-US" sz="1200" b="0" i="0" u="none" strike="noStrike" kern="1200" dirty="0" err="1" smtClean="0">
                <a:solidFill>
                  <a:schemeClr val="tx1"/>
                </a:solidFill>
                <a:effectLst/>
                <a:latin typeface="Arial" charset="0"/>
                <a:ea typeface="+mn-ea"/>
                <a:cs typeface="+mn-cs"/>
              </a:rPr>
              <a:t>η</a:t>
            </a:r>
            <a:r>
              <a:rPr lang="en-US" sz="1200" b="0" i="0" u="none" strike="noStrike" kern="1200" dirty="0" smtClean="0">
                <a:solidFill>
                  <a:schemeClr val="tx1"/>
                </a:solidFill>
                <a:effectLst/>
                <a:latin typeface="Arial" charset="0"/>
                <a:ea typeface="+mn-ea"/>
                <a:cs typeface="+mn-cs"/>
              </a:rPr>
              <a:t>‖∇C‖2. Because ‖∇C‖2≥0, this guarantees that ΔC≤0, i.e., C will always decrease, never increase, if we change v according to </a:t>
            </a:r>
            <a:r>
              <a:rPr lang="el-GR" sz="1200" b="0" i="0" u="none" strike="noStrike" kern="1200" dirty="0" err="1" smtClean="0">
                <a:solidFill>
                  <a:schemeClr val="tx1"/>
                </a:solidFill>
                <a:effectLst/>
                <a:latin typeface="Arial" charset="0"/>
                <a:ea typeface="+mn-ea"/>
                <a:cs typeface="+mn-cs"/>
              </a:rPr>
              <a:t>Δv</a:t>
            </a:r>
            <a:r>
              <a:rPr lang="el-GR" sz="1200" b="0" i="0" u="none" strike="noStrike" kern="1200" dirty="0" smtClean="0">
                <a:solidFill>
                  <a:schemeClr val="tx1"/>
                </a:solidFill>
                <a:effectLst/>
                <a:latin typeface="Arial" charset="0"/>
                <a:ea typeface="+mn-ea"/>
                <a:cs typeface="+mn-cs"/>
              </a:rPr>
              <a:t>=−</a:t>
            </a:r>
            <a:r>
              <a:rPr lang="el-GR" sz="1200" b="0" i="0" u="none" strike="noStrike" kern="1200" dirty="0" err="1" smtClean="0">
                <a:solidFill>
                  <a:schemeClr val="tx1"/>
                </a:solidFill>
                <a:effectLst/>
                <a:latin typeface="Arial" charset="0"/>
                <a:ea typeface="+mn-ea"/>
                <a:cs typeface="+mn-cs"/>
              </a:rPr>
              <a:t>η∇C</a:t>
            </a:r>
            <a:r>
              <a:rPr lang="en-US" sz="1200" b="0" i="0" u="none" strike="noStrike" kern="1200" dirty="0" smtClean="0">
                <a:solidFill>
                  <a:schemeClr val="tx1"/>
                </a:solidFill>
                <a:effectLst/>
                <a:latin typeface="Arial" charset="0"/>
                <a:ea typeface="+mn-ea"/>
                <a:cs typeface="+mn-cs"/>
              </a:rPr>
              <a:t>. This is exactly the property we wanted!</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And so we'll take </a:t>
            </a:r>
            <a:r>
              <a:rPr lang="el-GR" sz="1200" b="0" i="0" u="none" strike="noStrike" kern="1200" dirty="0" err="1" smtClean="0">
                <a:solidFill>
                  <a:schemeClr val="tx1"/>
                </a:solidFill>
                <a:effectLst/>
                <a:latin typeface="Arial" charset="0"/>
                <a:ea typeface="+mn-ea"/>
                <a:cs typeface="+mn-cs"/>
              </a:rPr>
              <a:t>Δv</a:t>
            </a:r>
            <a:r>
              <a:rPr lang="el-GR" sz="1200" b="0" i="0" u="none" strike="noStrike" kern="1200" dirty="0" smtClean="0">
                <a:solidFill>
                  <a:schemeClr val="tx1"/>
                </a:solidFill>
                <a:effectLst/>
                <a:latin typeface="Arial" charset="0"/>
                <a:ea typeface="+mn-ea"/>
                <a:cs typeface="+mn-cs"/>
              </a:rPr>
              <a:t>=−</a:t>
            </a:r>
            <a:r>
              <a:rPr lang="el-GR" sz="1200" b="0" i="0" u="none" strike="noStrike" kern="1200" dirty="0" err="1" smtClean="0">
                <a:solidFill>
                  <a:schemeClr val="tx1"/>
                </a:solidFill>
                <a:effectLst/>
                <a:latin typeface="Arial" charset="0"/>
                <a:ea typeface="+mn-ea"/>
                <a:cs typeface="+mn-cs"/>
              </a:rPr>
              <a:t>η∇C</a:t>
            </a:r>
            <a:r>
              <a:rPr lang="en-US" sz="1200" b="0" i="0" u="none" strike="noStrike" kern="1200" dirty="0" smtClean="0">
                <a:solidFill>
                  <a:schemeClr val="tx1"/>
                </a:solidFill>
                <a:effectLst/>
                <a:latin typeface="Arial" charset="0"/>
                <a:ea typeface="+mn-ea"/>
                <a:cs typeface="+mn-cs"/>
              </a:rPr>
              <a:t> to define the "law of motion" for the ball in our gradient descent algorithm.</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26</a:t>
            </a:fld>
            <a:endParaRPr lang="en-US"/>
          </a:p>
        </p:txBody>
      </p:sp>
    </p:spTree>
    <p:extLst>
      <p:ext uri="{BB962C8B-B14F-4D97-AF65-F5344CB8AC3E}">
        <p14:creationId xmlns:p14="http://schemas.microsoft.com/office/powerpoint/2010/main" val="10034640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Then we'll use this update rule again, to make another move. If we keep doing this, over and over, we'll keep decreasing CC until - we hope - we reach a global minimum.</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the way the gradient descent algorithm works is to repeatedly compute the gradient ∇C, and then to move in the </a:t>
            </a:r>
            <a:r>
              <a:rPr lang="en-US" sz="1200" b="0" i="1" u="none" strike="noStrike" kern="1200" dirty="0" smtClean="0">
                <a:solidFill>
                  <a:schemeClr val="tx1"/>
                </a:solidFill>
                <a:effectLst/>
                <a:latin typeface="Arial" charset="0"/>
                <a:ea typeface="+mn-ea"/>
                <a:cs typeface="+mn-cs"/>
              </a:rPr>
              <a:t>opposite</a:t>
            </a:r>
            <a:r>
              <a:rPr lang="en-US" sz="1200" b="0" i="0" u="none" strike="noStrike" kern="1200" dirty="0" smtClean="0">
                <a:solidFill>
                  <a:schemeClr val="tx1"/>
                </a:solidFill>
                <a:effectLst/>
                <a:latin typeface="Arial" charset="0"/>
                <a:ea typeface="+mn-ea"/>
                <a:cs typeface="+mn-cs"/>
              </a:rPr>
              <a:t> direction, "falling down" the slope of the valley.</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Notice that with this rule gradient descent doesn't reproduce real physical motion. In real life a ball has momentum, and that momentum may allow it to roll across the slope, or even (momentarily) roll uphill. It's only after the effects of friction set in that the ball is guaranteed to roll down into the valley. By contrast, our rule for choosing </a:t>
            </a:r>
            <a:r>
              <a:rPr lang="en-US" sz="1200" b="0" i="0" u="none" strike="noStrike" kern="1200" dirty="0" err="1" smtClean="0">
                <a:solidFill>
                  <a:schemeClr val="tx1"/>
                </a:solidFill>
                <a:effectLst/>
                <a:latin typeface="Arial" charset="0"/>
                <a:ea typeface="+mn-ea"/>
                <a:cs typeface="+mn-cs"/>
              </a:rPr>
              <a:t>Δv</a:t>
            </a:r>
            <a:r>
              <a:rPr lang="en-US" sz="1200" b="0" i="0" u="none" strike="noStrike" kern="1200" dirty="0" smtClean="0">
                <a:solidFill>
                  <a:schemeClr val="tx1"/>
                </a:solidFill>
                <a:effectLst/>
                <a:latin typeface="Arial" charset="0"/>
                <a:ea typeface="+mn-ea"/>
                <a:cs typeface="+mn-cs"/>
              </a:rPr>
              <a:t> just says "go down, right now". That's still a pretty good rule for finding the minimum!</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To make gradient descent work correctly, we need to choose the learning rate </a:t>
            </a:r>
            <a:r>
              <a:rPr lang="en-US" sz="1200" b="0" i="0" u="none" strike="noStrike" kern="1200" dirty="0" err="1" smtClean="0">
                <a:solidFill>
                  <a:schemeClr val="tx1"/>
                </a:solidFill>
                <a:effectLst/>
                <a:latin typeface="Arial" charset="0"/>
                <a:ea typeface="+mn-ea"/>
                <a:cs typeface="+mn-cs"/>
              </a:rPr>
              <a:t>η</a:t>
            </a:r>
            <a:r>
              <a:rPr lang="en-US" sz="1200" b="0" i="0" u="none" strike="noStrike" kern="1200" dirty="0" smtClean="0">
                <a:solidFill>
                  <a:schemeClr val="tx1"/>
                </a:solidFill>
                <a:effectLst/>
                <a:latin typeface="Arial" charset="0"/>
                <a:ea typeface="+mn-ea"/>
                <a:cs typeface="+mn-cs"/>
              </a:rPr>
              <a:t> to be small enough that Equation (9) is a good approximation. If we don't, we might end up with</a:t>
            </a:r>
            <a:r>
              <a:rPr lang="en-US" sz="1200" b="0" i="0" u="none" strike="noStrike" kern="1200" smtClean="0">
                <a:solidFill>
                  <a:schemeClr val="tx1"/>
                </a:solidFill>
                <a:effectLst/>
                <a:latin typeface="Arial" charset="0"/>
                <a:ea typeface="+mn-ea"/>
                <a:cs typeface="+mn-cs"/>
              </a:rPr>
              <a:t> ΔC&gt;0, </a:t>
            </a:r>
            <a:r>
              <a:rPr lang="en-US" sz="1200" b="0" i="0" u="none" strike="noStrike" kern="1200" dirty="0" smtClean="0">
                <a:solidFill>
                  <a:schemeClr val="tx1"/>
                </a:solidFill>
                <a:effectLst/>
                <a:latin typeface="Arial" charset="0"/>
                <a:ea typeface="+mn-ea"/>
                <a:cs typeface="+mn-cs"/>
              </a:rPr>
              <a:t>which obviously would not be good! At the same time, we don't want </a:t>
            </a:r>
            <a:r>
              <a:rPr lang="en-US" sz="1200" b="0" i="0" u="none" strike="noStrike" kern="1200" dirty="0" err="1" smtClean="0">
                <a:solidFill>
                  <a:schemeClr val="tx1"/>
                </a:solidFill>
                <a:effectLst/>
                <a:latin typeface="Arial" charset="0"/>
                <a:ea typeface="+mn-ea"/>
                <a:cs typeface="+mn-cs"/>
              </a:rPr>
              <a:t>η</a:t>
            </a:r>
            <a:r>
              <a:rPr lang="en-US" sz="1200" b="0" i="0" u="none" strike="noStrike" kern="1200" dirty="0" smtClean="0">
                <a:solidFill>
                  <a:schemeClr val="tx1"/>
                </a:solidFill>
                <a:effectLst/>
                <a:latin typeface="Arial" charset="0"/>
                <a:ea typeface="+mn-ea"/>
                <a:cs typeface="+mn-cs"/>
              </a:rPr>
              <a:t> to be too small, since that will make the changes </a:t>
            </a:r>
            <a:r>
              <a:rPr lang="en-US" sz="1200" b="0" i="0" u="none" strike="noStrike" kern="1200" dirty="0" err="1" smtClean="0">
                <a:solidFill>
                  <a:schemeClr val="tx1"/>
                </a:solidFill>
                <a:effectLst/>
                <a:latin typeface="Arial" charset="0"/>
                <a:ea typeface="+mn-ea"/>
                <a:cs typeface="+mn-cs"/>
              </a:rPr>
              <a:t>Δv</a:t>
            </a:r>
            <a:r>
              <a:rPr lang="en-US" sz="1200" b="0" i="0" u="none" strike="noStrike" kern="1200" dirty="0" smtClean="0">
                <a:solidFill>
                  <a:schemeClr val="tx1"/>
                </a:solidFill>
                <a:effectLst/>
                <a:latin typeface="Arial" charset="0"/>
                <a:ea typeface="+mn-ea"/>
                <a:cs typeface="+mn-cs"/>
              </a:rPr>
              <a:t> tiny, and thus the gradient descent algorithm will work very slowly.</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I've explained gradient descent when C is a function of just two variables. But, in fact, everything works just as well even when C is a function of many more variables</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27</a:t>
            </a:fld>
            <a:endParaRPr lang="en-US"/>
          </a:p>
        </p:txBody>
      </p:sp>
    </p:spTree>
    <p:extLst>
      <p:ext uri="{BB962C8B-B14F-4D97-AF65-F5344CB8AC3E}">
        <p14:creationId xmlns:p14="http://schemas.microsoft.com/office/powerpoint/2010/main" val="4794637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To see how this works, let's restate the gradient descent update rule, with the weights and biases replacing the variables </a:t>
            </a:r>
            <a:r>
              <a:rPr lang="en-US" sz="1200" b="0" i="0" u="none" strike="noStrike" kern="1200" dirty="0" err="1" smtClean="0">
                <a:solidFill>
                  <a:schemeClr val="tx1"/>
                </a:solidFill>
                <a:effectLst/>
                <a:latin typeface="Arial" charset="0"/>
                <a:ea typeface="+mn-ea"/>
                <a:cs typeface="+mn-cs"/>
              </a:rPr>
              <a:t>vj</a:t>
            </a:r>
            <a:r>
              <a:rPr lang="en-US" sz="1200" b="0" i="0" u="none" strike="noStrike" kern="1200" dirty="0" smtClean="0">
                <a:solidFill>
                  <a:schemeClr val="tx1"/>
                </a:solidFill>
                <a:effectLst/>
                <a:latin typeface="Arial" charset="0"/>
                <a:ea typeface="+mn-ea"/>
                <a:cs typeface="+mn-cs"/>
              </a:rPr>
              <a:t>. In other words, our "position" now has components </a:t>
            </a:r>
            <a:r>
              <a:rPr lang="en-US" sz="1200" b="0" i="0" u="none" strike="noStrike" kern="1200" dirty="0" err="1" smtClean="0">
                <a:solidFill>
                  <a:schemeClr val="tx1"/>
                </a:solidFill>
                <a:effectLst/>
                <a:latin typeface="Arial" charset="0"/>
                <a:ea typeface="+mn-ea"/>
                <a:cs typeface="+mn-cs"/>
              </a:rPr>
              <a:t>w_k</a:t>
            </a:r>
            <a:r>
              <a:rPr lang="en-US" sz="1200" b="0" i="0" u="none" strike="noStrike" kern="1200" dirty="0" smtClean="0">
                <a:solidFill>
                  <a:schemeClr val="tx1"/>
                </a:solidFill>
                <a:effectLst/>
                <a:latin typeface="Arial" charset="0"/>
                <a:ea typeface="+mn-ea"/>
                <a:cs typeface="+mn-cs"/>
              </a:rPr>
              <a:t> and </a:t>
            </a:r>
            <a:r>
              <a:rPr lang="en-US" sz="1200" b="0" i="0" u="none" strike="noStrike" kern="1200" dirty="0" err="1" smtClean="0">
                <a:solidFill>
                  <a:schemeClr val="tx1"/>
                </a:solidFill>
                <a:effectLst/>
                <a:latin typeface="Arial" charset="0"/>
                <a:ea typeface="+mn-ea"/>
                <a:cs typeface="+mn-cs"/>
              </a:rPr>
              <a:t>b_l</a:t>
            </a:r>
            <a:r>
              <a:rPr lang="en-US" sz="1200" b="0" i="0" u="none" strike="noStrike" kern="1200" dirty="0" smtClean="0">
                <a:solidFill>
                  <a:schemeClr val="tx1"/>
                </a:solidFill>
                <a:effectLst/>
                <a:latin typeface="Arial" charset="0"/>
                <a:ea typeface="+mn-ea"/>
                <a:cs typeface="+mn-cs"/>
              </a:rPr>
              <a:t>, and the gradient vector ∇C has corresponding components ∂C/∂</a:t>
            </a:r>
            <a:r>
              <a:rPr lang="en-US" sz="1200" b="0" i="0" u="none" strike="noStrike" kern="1200" dirty="0" err="1" smtClean="0">
                <a:solidFill>
                  <a:schemeClr val="tx1"/>
                </a:solidFill>
                <a:effectLst/>
                <a:latin typeface="Arial" charset="0"/>
                <a:ea typeface="+mn-ea"/>
                <a:cs typeface="+mn-cs"/>
              </a:rPr>
              <a:t>w_k</a:t>
            </a:r>
            <a:r>
              <a:rPr lang="en-US" sz="1200" b="0" i="0" u="none" strike="noStrike" kern="1200" dirty="0" smtClean="0">
                <a:solidFill>
                  <a:schemeClr val="tx1"/>
                </a:solidFill>
                <a:effectLst/>
                <a:latin typeface="Arial" charset="0"/>
                <a:ea typeface="+mn-ea"/>
                <a:cs typeface="+mn-cs"/>
              </a:rPr>
              <a:t> and ∂C/∂</a:t>
            </a:r>
            <a:r>
              <a:rPr lang="en-US" sz="1200" b="0" i="0" u="none" strike="noStrike" kern="1200" dirty="0" err="1" smtClean="0">
                <a:solidFill>
                  <a:schemeClr val="tx1"/>
                </a:solidFill>
                <a:effectLst/>
                <a:latin typeface="Arial" charset="0"/>
                <a:ea typeface="+mn-ea"/>
                <a:cs typeface="+mn-cs"/>
              </a:rPr>
              <a:t>b_l</a:t>
            </a:r>
            <a:r>
              <a:rPr lang="en-US" sz="1200" b="0" i="0" u="none" strike="noStrike" kern="1200" dirty="0" smtClean="0">
                <a:solidFill>
                  <a:schemeClr val="tx1"/>
                </a:solidFill>
                <a:effectLst/>
                <a:latin typeface="Arial" charset="0"/>
                <a:ea typeface="+mn-ea"/>
                <a:cs typeface="+mn-cs"/>
              </a:rPr>
              <a:t>. </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By repeatedly applying this update rule we can "roll down the hill", and hopefully find a minimum of the cost function. In other words, this is a rule which can be used to learn in a neural network.</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28</a:t>
            </a:fld>
            <a:endParaRPr lang="en-US"/>
          </a:p>
        </p:txBody>
      </p:sp>
    </p:spTree>
    <p:extLst>
      <p:ext uri="{BB962C8B-B14F-4D97-AF65-F5344CB8AC3E}">
        <p14:creationId xmlns:p14="http://schemas.microsoft.com/office/powerpoint/2010/main" val="12705559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To understand what the problem is, let's look back at</a:t>
            </a:r>
            <a:r>
              <a:rPr lang="en-US" sz="1200" b="0" i="0" u="none" strike="noStrike" kern="1200" baseline="0" dirty="0" smtClean="0">
                <a:solidFill>
                  <a:schemeClr val="tx1"/>
                </a:solidFill>
                <a:effectLst/>
                <a:latin typeface="Arial" charset="0"/>
                <a:ea typeface="+mn-ea"/>
                <a:cs typeface="+mn-cs"/>
              </a:rPr>
              <a:t> the cost function. </a:t>
            </a:r>
            <a:r>
              <a:rPr lang="en-US" sz="1200" b="0" i="0" u="none" strike="noStrike" kern="1200" dirty="0" smtClean="0">
                <a:solidFill>
                  <a:schemeClr val="tx1"/>
                </a:solidFill>
                <a:effectLst/>
                <a:latin typeface="Arial" charset="0"/>
                <a:ea typeface="+mn-ea"/>
                <a:cs typeface="+mn-cs"/>
              </a:rPr>
              <a:t>. Notice that this cost function has the form C=1/</a:t>
            </a:r>
            <a:r>
              <a:rPr lang="en-US" sz="1200" b="0" i="0" u="none" strike="noStrike" kern="1200" dirty="0" err="1" smtClean="0">
                <a:solidFill>
                  <a:schemeClr val="tx1"/>
                </a:solidFill>
                <a:effectLst/>
                <a:latin typeface="Arial" charset="0"/>
                <a:ea typeface="+mn-ea"/>
                <a:cs typeface="+mn-cs"/>
              </a:rPr>
              <a:t>n∑xCx</a:t>
            </a:r>
            <a:r>
              <a:rPr lang="en-US" sz="1200" b="0" i="0" u="none" strike="noStrike" kern="1200" dirty="0" smtClean="0">
                <a:solidFill>
                  <a:schemeClr val="tx1"/>
                </a:solidFill>
                <a:effectLst/>
                <a:latin typeface="Arial" charset="0"/>
                <a:ea typeface="+mn-ea"/>
                <a:cs typeface="+mn-cs"/>
              </a:rPr>
              <a:t>, that is, it's an average over costs </a:t>
            </a:r>
            <a:r>
              <a:rPr lang="en-US" sz="1200" b="0" i="0" u="none" strike="noStrike" kern="1200" dirty="0" err="1" smtClean="0">
                <a:solidFill>
                  <a:schemeClr val="tx1"/>
                </a:solidFill>
                <a:effectLst/>
                <a:latin typeface="Arial" charset="0"/>
                <a:ea typeface="+mn-ea"/>
                <a:cs typeface="+mn-cs"/>
              </a:rPr>
              <a:t>Cx</a:t>
            </a:r>
            <a:r>
              <a:rPr lang="en-US" sz="1200" b="0" i="0" u="none" strike="noStrike" kern="1200" dirty="0" smtClean="0">
                <a:solidFill>
                  <a:schemeClr val="tx1"/>
                </a:solidFill>
                <a:effectLst/>
                <a:latin typeface="Arial" charset="0"/>
                <a:ea typeface="+mn-ea"/>
                <a:cs typeface="+mn-cs"/>
              </a:rPr>
              <a:t>≡‖y(x)−a‖2/2 for individual training examples. In practice, to compute the gradient ∇C we need to compute the gradients ∇</a:t>
            </a:r>
            <a:r>
              <a:rPr lang="en-US" sz="1200" b="0" i="0" u="none" strike="noStrike" kern="1200" dirty="0" err="1" smtClean="0">
                <a:solidFill>
                  <a:schemeClr val="tx1"/>
                </a:solidFill>
                <a:effectLst/>
                <a:latin typeface="Arial" charset="0"/>
                <a:ea typeface="+mn-ea"/>
                <a:cs typeface="+mn-cs"/>
              </a:rPr>
              <a:t>Cx</a:t>
            </a:r>
            <a:r>
              <a:rPr lang="en-US" sz="1200" b="0" i="0" u="none" strike="noStrike" kern="1200" dirty="0" smtClean="0">
                <a:solidFill>
                  <a:schemeClr val="tx1"/>
                </a:solidFill>
                <a:effectLst/>
                <a:latin typeface="Arial" charset="0"/>
                <a:ea typeface="+mn-ea"/>
                <a:cs typeface="+mn-cs"/>
              </a:rPr>
              <a:t> separately for each training input, x, and then average them, ∇C=1n∑x∇Cx. Unfortunately, when the number of training inputs is very large this can take a long time, and learning thus occurs slowly.</a:t>
            </a:r>
          </a:p>
          <a:p>
            <a:endParaRPr lang="en-US" sz="1200" b="0" i="0" u="none" strike="noStrike"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29</a:t>
            </a:fld>
            <a:endParaRPr lang="en-US"/>
          </a:p>
        </p:txBody>
      </p:sp>
    </p:spTree>
    <p:extLst>
      <p:ext uri="{BB962C8B-B14F-4D97-AF65-F5344CB8AC3E}">
        <p14:creationId xmlns:p14="http://schemas.microsoft.com/office/powerpoint/2010/main" val="18198294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We can think of stochastic gradient descent as being like political polling: it's much easier to sample a small mini-batch than it is to apply gradient descent to the full batch, just as carrying out a poll is easier than running a full election. For example, if we have a training set of size n=60,000, as in MNIST, and choose a mini-batch size of (say) m=10, this means we'll get a factor of 6,000 speedup in estimating the gradient! Of course, the estimate won't be perfect - there will be statistical fluctuations - but it doesn't need to be perfect: all we really care about is moving in a general direction that will help decrease C, and that means we don't need an exact computation of the gradient. In practice, stochastic gradient descent is a commonly used and powerful technique for learning in neural networks,</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30</a:t>
            </a:fld>
            <a:endParaRPr lang="en-US"/>
          </a:p>
        </p:txBody>
      </p:sp>
    </p:spTree>
    <p:extLst>
      <p:ext uri="{BB962C8B-B14F-4D97-AF65-F5344CB8AC3E}">
        <p14:creationId xmlns:p14="http://schemas.microsoft.com/office/powerpoint/2010/main" val="14554096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The gradient descent algorithm can learn their weights and biases. However, it doesn’t tell us how to compute the gradient of the cost function.</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The backpropagation algorithm was originally introduced in the 1970s, but its importance wasn't fully appreciated until a </a:t>
            </a:r>
            <a:r>
              <a:rPr lang="en-US" sz="1200" b="0" i="0" u="none" strike="noStrike" kern="1200" dirty="0" smtClean="0">
                <a:solidFill>
                  <a:schemeClr val="tx1"/>
                </a:solidFill>
                <a:effectLst/>
                <a:latin typeface="Arial" charset="0"/>
                <a:ea typeface="+mn-ea"/>
                <a:cs typeface="+mn-cs"/>
                <a:hlinkClick r:id="rId3"/>
              </a:rPr>
              <a:t>famous 1986 paper</a:t>
            </a:r>
            <a:r>
              <a:rPr lang="en-US" sz="1200" b="0" i="0" u="none" strike="noStrike" kern="1200" dirty="0" smtClean="0">
                <a:solidFill>
                  <a:schemeClr val="tx1"/>
                </a:solidFill>
                <a:effectLst/>
                <a:latin typeface="Arial" charset="0"/>
                <a:ea typeface="+mn-ea"/>
                <a:cs typeface="+mn-cs"/>
              </a:rPr>
              <a:t> by </a:t>
            </a:r>
            <a:r>
              <a:rPr lang="en-US" sz="1200" b="0" i="0" u="none" strike="noStrike" kern="1200" dirty="0" smtClean="0">
                <a:solidFill>
                  <a:schemeClr val="tx1"/>
                </a:solidFill>
                <a:effectLst/>
                <a:latin typeface="Arial" charset="0"/>
                <a:ea typeface="+mn-ea"/>
                <a:cs typeface="+mn-cs"/>
                <a:hlinkClick r:id="rId4"/>
              </a:rPr>
              <a:t>David Rumelhart</a:t>
            </a:r>
            <a:r>
              <a:rPr lang="en-US" sz="1200" b="0" i="0" u="none" strike="noStrike" kern="1200" dirty="0" smtClean="0">
                <a:solidFill>
                  <a:schemeClr val="tx1"/>
                </a:solidFill>
                <a:effectLst/>
                <a:latin typeface="Arial" charset="0"/>
                <a:ea typeface="+mn-ea"/>
                <a:cs typeface="+mn-cs"/>
              </a:rPr>
              <a:t>, </a:t>
            </a:r>
            <a:r>
              <a:rPr lang="en-US" sz="1200" b="0" i="0" u="none" strike="noStrike" kern="1200" dirty="0" smtClean="0">
                <a:solidFill>
                  <a:schemeClr val="tx1"/>
                </a:solidFill>
                <a:effectLst/>
                <a:latin typeface="Arial" charset="0"/>
                <a:ea typeface="+mn-ea"/>
                <a:cs typeface="+mn-cs"/>
                <a:hlinkClick r:id="rId5"/>
              </a:rPr>
              <a:t>Geoffrey Hinton</a:t>
            </a:r>
            <a:r>
              <a:rPr lang="en-US" sz="1200" b="0" i="0" u="none" strike="noStrike" kern="1200" dirty="0" smtClean="0">
                <a:solidFill>
                  <a:schemeClr val="tx1"/>
                </a:solidFill>
                <a:effectLst/>
                <a:latin typeface="Arial" charset="0"/>
                <a:ea typeface="+mn-ea"/>
                <a:cs typeface="+mn-cs"/>
              </a:rPr>
              <a:t>, and </a:t>
            </a:r>
            <a:r>
              <a:rPr lang="en-US" sz="1200" b="0" i="0" u="none" strike="noStrike" kern="1200" dirty="0" smtClean="0">
                <a:solidFill>
                  <a:schemeClr val="tx1"/>
                </a:solidFill>
                <a:effectLst/>
                <a:latin typeface="Arial" charset="0"/>
                <a:ea typeface="+mn-ea"/>
                <a:cs typeface="+mn-cs"/>
                <a:hlinkClick r:id="rId6"/>
              </a:rPr>
              <a:t>Ronald Williams</a:t>
            </a:r>
            <a:r>
              <a:rPr lang="en-US" sz="1200" b="0" i="0" u="none" strike="noStrike" kern="1200" dirty="0" smtClean="0">
                <a:solidFill>
                  <a:schemeClr val="tx1"/>
                </a:solidFill>
                <a:effectLst/>
                <a:latin typeface="Arial" charset="0"/>
                <a:ea typeface="+mn-ea"/>
                <a:cs typeface="+mn-cs"/>
              </a:rPr>
              <a:t>. That paper describes several neural networks where backpropagation works far faster than earlier approaches to learning, making it possible to use neural nets to solve problems which had previously been insoluble.</a:t>
            </a:r>
            <a:endParaRPr lang="en-US" dirty="0" smtClean="0"/>
          </a:p>
          <a:p>
            <a:endParaRPr lang="en-US" dirty="0" smtClean="0"/>
          </a:p>
          <a:p>
            <a:r>
              <a:rPr lang="en-US" sz="1200" b="0" i="0" u="none" strike="noStrike" kern="1200" dirty="0" smtClean="0">
                <a:solidFill>
                  <a:schemeClr val="tx1"/>
                </a:solidFill>
                <a:effectLst/>
                <a:latin typeface="Arial" charset="0"/>
                <a:ea typeface="+mn-ea"/>
                <a:cs typeface="+mn-cs"/>
              </a:rPr>
              <a:t>At the heart of backpropagation is an expression for the partial derivative ∂C/∂w of the cost function C with respect to any weight w (or bias b) in the network.</a:t>
            </a:r>
          </a:p>
          <a:p>
            <a:r>
              <a:rPr lang="en-US" sz="1200" b="0" i="0" u="none" strike="noStrike" kern="1200" dirty="0" smtClean="0">
                <a:solidFill>
                  <a:schemeClr val="tx1"/>
                </a:solidFill>
                <a:effectLst/>
                <a:latin typeface="Arial" charset="0"/>
                <a:ea typeface="+mn-ea"/>
                <a:cs typeface="+mn-cs"/>
              </a:rPr>
              <a:t>The expression tells us how quickly the cost changes when we change the weights and biases. And while the expression is somewhat complex, it also has a beauty to it, with each element having a natural, intuitive interpretation. And so backpropagation isn't just a fast algorithm for learning. It actually gives us detailed insights into how changing the weights and biases changes the overall </a:t>
            </a:r>
            <a:r>
              <a:rPr lang="en-US" sz="1200" b="0" i="0" u="none" strike="noStrike" kern="1200" dirty="0" err="1" smtClean="0">
                <a:solidFill>
                  <a:schemeClr val="tx1"/>
                </a:solidFill>
                <a:effectLst/>
                <a:latin typeface="Arial" charset="0"/>
                <a:ea typeface="+mn-ea"/>
                <a:cs typeface="+mn-cs"/>
              </a:rPr>
              <a:t>behaviour</a:t>
            </a:r>
            <a:r>
              <a:rPr lang="en-US" sz="1200" b="0" i="0" u="none" strike="noStrike" kern="1200" dirty="0" smtClean="0">
                <a:solidFill>
                  <a:schemeClr val="tx1"/>
                </a:solidFill>
                <a:effectLst/>
                <a:latin typeface="Arial" charset="0"/>
                <a:ea typeface="+mn-ea"/>
                <a:cs typeface="+mn-cs"/>
              </a:rPr>
              <a:t> of the network. </a:t>
            </a:r>
            <a:endParaRPr lang="en-US" dirty="0" smtClean="0"/>
          </a:p>
          <a:p>
            <a:endParaRPr lang="en-US" dirty="0" smtClean="0"/>
          </a:p>
          <a:p>
            <a:r>
              <a:rPr lang="en-US" dirty="0" smtClean="0"/>
              <a:t>http://</a:t>
            </a:r>
            <a:r>
              <a:rPr lang="en-US" dirty="0" err="1" smtClean="0"/>
              <a:t>www.cs.toronto.edu</a:t>
            </a:r>
            <a:r>
              <a:rPr lang="en-US" dirty="0" smtClean="0"/>
              <a:t>/~</a:t>
            </a:r>
            <a:r>
              <a:rPr lang="en-US" dirty="0" err="1" smtClean="0"/>
              <a:t>hinton</a:t>
            </a:r>
            <a:r>
              <a:rPr lang="en-US" dirty="0" smtClean="0"/>
              <a:t>/</a:t>
            </a:r>
            <a:r>
              <a:rPr lang="en-US" dirty="0" err="1" smtClean="0"/>
              <a:t>absps</a:t>
            </a:r>
            <a:r>
              <a:rPr lang="en-US" dirty="0" smtClean="0"/>
              <a:t>/</a:t>
            </a:r>
            <a:r>
              <a:rPr lang="en-US" dirty="0" err="1" smtClean="0"/>
              <a:t>naturebp.pdf</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31</a:t>
            </a:fld>
            <a:endParaRPr lang="en-US"/>
          </a:p>
        </p:txBody>
      </p:sp>
    </p:spTree>
    <p:extLst>
      <p:ext uri="{BB962C8B-B14F-4D97-AF65-F5344CB8AC3E}">
        <p14:creationId xmlns:p14="http://schemas.microsoft.com/office/powerpoint/2010/main" val="4115046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While our neural network gives impressive performance, that performance is somewhat mysterious. The weights and biases in the network were discovered automatically. And that means we don't immediately have an explanation of how the network does what it does. Can we find some way to understand the principles by which our network is classifying handwritten digits? And, given such principles, can we do better?</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To put these questions more starkly, suppose that a few decades hence neural networks lead to artificial intelligence (AI). Will we understand how such intelligent networks work? Perhaps the networks will be opaque to us, with weights and biases we don't understand, because they've been learned automatically. In the early days of AI research people hoped that the effort to build an AI would also help us understand the principles behind intelligence and, maybe, the functioning of the human brain. But perhaps the outcome will be that we end up understanding neither the brain nor how artificial intelligence works!</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32</a:t>
            </a:fld>
            <a:endParaRPr lang="en-US"/>
          </a:p>
        </p:txBody>
      </p:sp>
    </p:spTree>
    <p:extLst>
      <p:ext uri="{BB962C8B-B14F-4D97-AF65-F5344CB8AC3E}">
        <p14:creationId xmlns:p14="http://schemas.microsoft.com/office/powerpoint/2010/main" val="19180772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let's think back to the interpretation of artificial neurons as a means of weighing evidence. Suppose we want to determine whether an image shows a human face or not:</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We could attack this problem the same way we attacked handwriting recognition - by using the pixels in the image as input to a neural network, with the output from the network a single neuron indicating either "Yes, it's a face" or "No, it's not a face".</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33</a:t>
            </a:fld>
            <a:endParaRPr lang="en-US"/>
          </a:p>
        </p:txBody>
      </p:sp>
    </p:spTree>
    <p:extLst>
      <p:ext uri="{BB962C8B-B14F-4D97-AF65-F5344CB8AC3E}">
        <p14:creationId xmlns:p14="http://schemas.microsoft.com/office/powerpoint/2010/main" val="1086221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1: You adore cheese so much you’re happy to go without your loyal companion, even if it’s hard to get to, but you hate bad weather</a:t>
            </a:r>
          </a:p>
          <a:p>
            <a:r>
              <a:rPr lang="en-US" sz="1200" b="0" i="0" u="none" strike="noStrike" kern="1200" dirty="0" smtClean="0">
                <a:solidFill>
                  <a:schemeClr val="tx1"/>
                </a:solidFill>
                <a:effectLst/>
                <a:latin typeface="Arial" charset="0"/>
                <a:ea typeface="+mn-ea"/>
                <a:cs typeface="+mn-cs"/>
              </a:rPr>
              <a:t>Example</a:t>
            </a:r>
            <a:r>
              <a:rPr lang="en-US" sz="1200" b="0" i="0" u="none" strike="noStrike" kern="1200" baseline="0" dirty="0" smtClean="0">
                <a:solidFill>
                  <a:schemeClr val="tx1"/>
                </a:solidFill>
                <a:effectLst/>
                <a:latin typeface="Arial" charset="0"/>
                <a:ea typeface="+mn-ea"/>
                <a:cs typeface="+mn-cs"/>
              </a:rPr>
              <a:t> 2: Lower the threshold to 3. </a:t>
            </a:r>
            <a:r>
              <a:rPr lang="en-US" sz="1200" b="0" i="0" u="none" strike="noStrike" kern="1200" dirty="0" smtClean="0">
                <a:solidFill>
                  <a:schemeClr val="tx1"/>
                </a:solidFill>
                <a:effectLst/>
                <a:latin typeface="Arial" charset="0"/>
                <a:ea typeface="+mn-ea"/>
                <a:cs typeface="+mn-cs"/>
              </a:rPr>
              <a:t>Then the perceptron would decide that you should go to the festival whenever the weather was good </a:t>
            </a:r>
            <a:r>
              <a:rPr lang="en-US" sz="1200" b="0" i="1" u="none" strike="noStrike" kern="1200" dirty="0" smtClean="0">
                <a:solidFill>
                  <a:schemeClr val="tx1"/>
                </a:solidFill>
                <a:effectLst/>
                <a:latin typeface="Arial" charset="0"/>
                <a:ea typeface="+mn-ea"/>
                <a:cs typeface="+mn-cs"/>
              </a:rPr>
              <a:t>or</a:t>
            </a:r>
            <a:r>
              <a:rPr lang="en-US" sz="1200" b="0" i="0" u="none" strike="noStrike" kern="1200" dirty="0" smtClean="0">
                <a:solidFill>
                  <a:schemeClr val="tx1"/>
                </a:solidFill>
                <a:effectLst/>
                <a:latin typeface="Arial" charset="0"/>
                <a:ea typeface="+mn-ea"/>
                <a:cs typeface="+mn-cs"/>
              </a:rPr>
              <a:t> when both the festival was near public transit </a:t>
            </a:r>
            <a:r>
              <a:rPr lang="en-US" sz="1200" b="0" i="1" u="none" strike="noStrike" kern="1200" dirty="0" smtClean="0">
                <a:solidFill>
                  <a:schemeClr val="tx1"/>
                </a:solidFill>
                <a:effectLst/>
                <a:latin typeface="Arial" charset="0"/>
                <a:ea typeface="+mn-ea"/>
                <a:cs typeface="+mn-cs"/>
              </a:rPr>
              <a:t>and</a:t>
            </a:r>
            <a:r>
              <a:rPr lang="en-US" sz="1200" b="0" i="0" u="none" strike="noStrike" kern="1200" dirty="0" smtClean="0">
                <a:solidFill>
                  <a:schemeClr val="tx1"/>
                </a:solidFill>
                <a:effectLst/>
                <a:latin typeface="Arial" charset="0"/>
                <a:ea typeface="+mn-ea"/>
                <a:cs typeface="+mn-cs"/>
              </a:rPr>
              <a:t> your boyfriend or girlfriend was willing to join you. </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Obviously, the perceptron isn't a complete model of human decision-making! But what the example illustrates is how a perceptron can weigh up different kinds of evidence in order to make decisions</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a:t>
            </a:fld>
            <a:endParaRPr lang="en-US"/>
          </a:p>
        </p:txBody>
      </p:sp>
    </p:spTree>
    <p:extLst>
      <p:ext uri="{BB962C8B-B14F-4D97-AF65-F5344CB8AC3E}">
        <p14:creationId xmlns:p14="http://schemas.microsoft.com/office/powerpoint/2010/main" val="19662086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Let's suppose we do this, but that we're not using a learning algorithm. Instead, we're going to try to design a network by hand, choosing appropriate weights and biases. How might we go about it? Forgetting neural networks entirely for the moment, a heuristic we could use is to decompose the problem into sub-problems: does the image have an eye in the top left? Does it have an eye in the top right? Does it have a nose in the middle? Does it have a mouth in the bottom middle? Is there hair on top? And so on.</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If the answers to several of these questions are "yes", or even just "probably yes", then we'd conclude that the image is likely to be a face. Conversely, if the answers to most of the questions are "no", then the image probably isn't a face.</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the heuristic suggests that if we can solve the sub-problems using neural networks, then perhaps we can build a neural network for face-detection, by combining the networks for the sub-problems. Here's a possible architecture, with rectangles denoting the sub-networks. </a:t>
            </a:r>
            <a:r>
              <a:rPr lang="en-US" dirty="0" smtClean="0"/>
              <a:t/>
            </a:r>
            <a:br>
              <a:rPr lang="en-US" dirty="0" smtClean="0"/>
            </a:br>
            <a:endParaRPr lang="en-US" sz="1200" b="0" i="0" u="none" strike="noStrike" kern="1200" dirty="0" smtClean="0">
              <a:solidFill>
                <a:schemeClr val="tx1"/>
              </a:solidFill>
              <a:effectLst/>
              <a:latin typeface="Arial" charset="0"/>
              <a:ea typeface="+mn-ea"/>
              <a:cs typeface="+mn-cs"/>
            </a:endParaRPr>
          </a:p>
          <a:p>
            <a:endParaRPr lang="en-US" sz="1200" b="0" i="0" u="none" strike="noStrike" kern="1200" dirty="0" smtClean="0">
              <a:solidFill>
                <a:schemeClr val="tx1"/>
              </a:solidFill>
              <a:effectLst/>
              <a:latin typeface="Arial" charset="0"/>
              <a:ea typeface="+mn-ea"/>
              <a:cs typeface="+mn-cs"/>
            </a:endParaRPr>
          </a:p>
          <a:p>
            <a:endParaRPr lang="en-US" sz="1200" b="0" i="0" u="none" strike="noStrike" kern="1200" dirty="0" smtClean="0">
              <a:solidFill>
                <a:schemeClr val="tx1"/>
              </a:solidFill>
              <a:effectLst/>
              <a:latin typeface="Arial" charset="0"/>
              <a:ea typeface="+mn-ea"/>
              <a:cs typeface="+mn-cs"/>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34</a:t>
            </a:fld>
            <a:endParaRPr lang="en-US"/>
          </a:p>
        </p:txBody>
      </p:sp>
    </p:spTree>
    <p:extLst>
      <p:ext uri="{BB962C8B-B14F-4D97-AF65-F5344CB8AC3E}">
        <p14:creationId xmlns:p14="http://schemas.microsoft.com/office/powerpoint/2010/main" val="15176596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It's also plausible that the sub-networks can be decomposed. Suppose we're considering the question: "Is there an eye in the top left?" This can be decomposed into questions such as: "Is there an eyebrow?"; "Are there eyelashes?"; "Is there an iris?"; and so on. Of course, these questions should really include positional information, as well - "Is the eyebrow in the top left, and above the iris?", that kind of thing - but let's keep it simple. The network to answer the question "Is there an eye in the top left?" can now be decomposed.</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35</a:t>
            </a:fld>
            <a:endParaRPr lang="en-US"/>
          </a:p>
        </p:txBody>
      </p:sp>
    </p:spTree>
    <p:extLst>
      <p:ext uri="{BB962C8B-B14F-4D97-AF65-F5344CB8AC3E}">
        <p14:creationId xmlns:p14="http://schemas.microsoft.com/office/powerpoint/2010/main" val="12151967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Those questions too can be broken down, further and further through multiple layers. Ultimately, we'll be working with sub-networks that answer questions so simple they can easily be answered at the level of single pixels. Those questions might, for example, be about the presence or absence of very simple shapes at particular points in the image. Such questions can be answered by single neurons connected to the raw pixels in the image.</a:t>
            </a: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36</a:t>
            </a:fld>
            <a:endParaRPr lang="en-US"/>
          </a:p>
        </p:txBody>
      </p:sp>
    </p:spTree>
    <p:extLst>
      <p:ext uri="{BB962C8B-B14F-4D97-AF65-F5344CB8AC3E}">
        <p14:creationId xmlns:p14="http://schemas.microsoft.com/office/powerpoint/2010/main" val="16864230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The end result is a network which breaks down a very complicated question - does this image show a face or not - into very simple questions answerable at the level of single pixels. It does this through a series of many layers, with early layers answering very simple and specific questions about the input image, and later layers building up a hierarchy of ever more complex and abstract concepts. Networks with this kind of many-layer structure - two or more hidden layers - are called </a:t>
            </a:r>
            <a:r>
              <a:rPr lang="en-US" sz="1200" b="0" i="1" u="none" strike="noStrike" kern="1200" dirty="0" smtClean="0">
                <a:solidFill>
                  <a:schemeClr val="tx1"/>
                </a:solidFill>
                <a:effectLst/>
                <a:latin typeface="Arial" charset="0"/>
                <a:ea typeface="+mn-ea"/>
                <a:cs typeface="+mn-cs"/>
              </a:rPr>
              <a:t>deep neural networks</a:t>
            </a:r>
            <a:r>
              <a:rPr lang="en-US" sz="1200" b="0" i="0" u="none" strike="noStrike" kern="1200" dirty="0" smtClean="0">
                <a:solidFill>
                  <a:schemeClr val="tx1"/>
                </a:solidFill>
                <a:effectLst/>
                <a:latin typeface="Arial" charset="0"/>
                <a:ea typeface="+mn-ea"/>
                <a:cs typeface="+mn-cs"/>
              </a:rPr>
              <a:t>.</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The end result is a network which breaks down a very complicated question - does this image show a face or not - into very simple questions answerable at the level of single pixels. It does this through a series of many layers, with early layers answering very simple and specific questions about the input image, and later layers building up a hierarchy of ever more complex and abstract concepts. Networks with this kind of many-layer structure - two or more hidden layers - are called </a:t>
            </a:r>
            <a:r>
              <a:rPr lang="en-US" sz="1200" b="0" i="1" u="none" strike="noStrike" kern="1200" dirty="0" smtClean="0">
                <a:solidFill>
                  <a:schemeClr val="tx1"/>
                </a:solidFill>
                <a:effectLst/>
                <a:latin typeface="Arial" charset="0"/>
                <a:ea typeface="+mn-ea"/>
                <a:cs typeface="+mn-cs"/>
              </a:rPr>
              <a:t>deep neural networks</a:t>
            </a:r>
            <a:r>
              <a:rPr lang="en-US" sz="1200" b="0" i="0" u="none" strike="noStrike" kern="1200" dirty="0" smtClean="0">
                <a:solidFill>
                  <a:schemeClr val="tx1"/>
                </a:solidFill>
                <a:effectLst/>
                <a:latin typeface="Arial" charset="0"/>
                <a:ea typeface="+mn-ea"/>
                <a:cs typeface="+mn-cs"/>
              </a:rPr>
              <a:t>.</a:t>
            </a: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37</a:t>
            </a:fld>
            <a:endParaRPr lang="en-US"/>
          </a:p>
        </p:txBody>
      </p:sp>
    </p:spTree>
    <p:extLst>
      <p:ext uri="{BB962C8B-B14F-4D97-AF65-F5344CB8AC3E}">
        <p14:creationId xmlns:p14="http://schemas.microsoft.com/office/powerpoint/2010/main" val="341658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In this network, the first column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 what we'll call the first </a:t>
            </a:r>
            <a:r>
              <a:rPr lang="en-US" sz="1200" b="0" i="1" u="none" strike="noStrike" kern="1200" dirty="0" smtClean="0">
                <a:solidFill>
                  <a:schemeClr val="tx1"/>
                </a:solidFill>
                <a:effectLst/>
                <a:latin typeface="Arial" charset="0"/>
                <a:ea typeface="+mn-ea"/>
                <a:cs typeface="+mn-cs"/>
              </a:rPr>
              <a:t>layer</a:t>
            </a:r>
            <a:r>
              <a:rPr lang="en-US" sz="1200" b="0" i="0" u="none" strike="noStrike" kern="1200" dirty="0" smtClean="0">
                <a:solidFill>
                  <a:schemeClr val="tx1"/>
                </a:solidFill>
                <a:effectLst/>
                <a:latin typeface="Arial" charset="0"/>
                <a:ea typeface="+mn-ea"/>
                <a:cs typeface="+mn-cs"/>
              </a:rPr>
              <a:t>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 is making three very simple decisions, by weighing the input evidence. What about the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in the second layer? Each of those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is making a decision by weighing up the results from the first layer of decision-making. In this way a perceptron in the second layer can make a decision at a more complex and more abstract level than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in the first layer. And even more complex decisions can be made by the perceptron in the third layer. In this way, a many-layer network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can engage in sophisticated decision making.</a:t>
            </a: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7</a:t>
            </a:fld>
            <a:endParaRPr lang="en-US"/>
          </a:p>
        </p:txBody>
      </p:sp>
    </p:spTree>
    <p:extLst>
      <p:ext uri="{BB962C8B-B14F-4D97-AF65-F5344CB8AC3E}">
        <p14:creationId xmlns:p14="http://schemas.microsoft.com/office/powerpoint/2010/main" val="1596724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You can think of the bias as a measure of how easy it is to get the perceptron to output a 1. Or to put it in more biological terms, the bias is a measure of how easy it is to get the perceptron to </a:t>
            </a:r>
            <a:r>
              <a:rPr lang="en-US" sz="1200" b="0" i="1" u="none" strike="noStrike" kern="1200" dirty="0" smtClean="0">
                <a:solidFill>
                  <a:schemeClr val="tx1"/>
                </a:solidFill>
                <a:effectLst/>
                <a:latin typeface="Arial" charset="0"/>
                <a:ea typeface="+mn-ea"/>
                <a:cs typeface="+mn-cs"/>
              </a:rPr>
              <a:t>fire</a:t>
            </a:r>
            <a:r>
              <a:rPr lang="en-US" sz="1200" b="0" i="0" u="none" strike="noStrike" kern="1200" dirty="0" smtClean="0">
                <a:solidFill>
                  <a:schemeClr val="tx1"/>
                </a:solidFill>
                <a:effectLst/>
                <a:latin typeface="Arial" charset="0"/>
                <a:ea typeface="+mn-ea"/>
                <a:cs typeface="+mn-cs"/>
              </a:rPr>
              <a:t>. For a perceptron with a really big bias, it's extremely easy for the perceptron to output a 1. But if the bias is very negative, then it's difficult for the perceptron to output a 1.</a:t>
            </a:r>
          </a:p>
          <a:p>
            <a:endParaRPr lang="en-US" sz="1200" b="0" i="0" u="none" strike="noStrike" kern="1200" dirty="0" smtClean="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8</a:t>
            </a:fld>
            <a:endParaRPr lang="en-US"/>
          </a:p>
        </p:txBody>
      </p:sp>
    </p:spTree>
    <p:extLst>
      <p:ext uri="{BB962C8B-B14F-4D97-AF65-F5344CB8AC3E}">
        <p14:creationId xmlns:p14="http://schemas.microsoft.com/office/powerpoint/2010/main" val="3514463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So far, we have thought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as a method for weighing evidence to make decisions. Another way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can be used is to compute the elementary logical functions we usually think of as underlying computation, functions such as </a:t>
            </a:r>
            <a:r>
              <a:rPr lang="en-US" dirty="0" smtClean="0"/>
              <a:t>AND</a:t>
            </a:r>
            <a:r>
              <a:rPr lang="en-US" sz="1200" b="0" i="0" u="none" strike="noStrike" kern="1200" dirty="0" smtClean="0">
                <a:solidFill>
                  <a:schemeClr val="tx1"/>
                </a:solidFill>
                <a:effectLst/>
                <a:latin typeface="Arial" charset="0"/>
                <a:ea typeface="+mn-ea"/>
                <a:cs typeface="+mn-cs"/>
              </a:rPr>
              <a:t>, </a:t>
            </a:r>
            <a:r>
              <a:rPr lang="en-US" dirty="0" smtClean="0"/>
              <a:t>OR</a:t>
            </a:r>
            <a:r>
              <a:rPr lang="en-US" sz="1200" b="0" i="0" u="none" strike="noStrike" kern="1200" dirty="0" smtClean="0">
                <a:solidFill>
                  <a:schemeClr val="tx1"/>
                </a:solidFill>
                <a:effectLst/>
                <a:latin typeface="Arial" charset="0"/>
                <a:ea typeface="+mn-ea"/>
                <a:cs typeface="+mn-cs"/>
              </a:rPr>
              <a:t>, and </a:t>
            </a:r>
            <a:r>
              <a:rPr lang="en-US" dirty="0" smtClean="0"/>
              <a:t>NAND</a:t>
            </a:r>
            <a:r>
              <a:rPr lang="en-US" sz="1200" b="0" i="0" u="none" strike="noStrike" kern="1200" dirty="0" smtClean="0">
                <a:solidFill>
                  <a:schemeClr val="tx1"/>
                </a:solidFill>
                <a:effectLst/>
                <a:latin typeface="Arial" charset="0"/>
                <a:ea typeface="+mn-ea"/>
                <a:cs typeface="+mn-cs"/>
              </a:rPr>
              <a:t>. For example, suppose we have a perceptron with two inputs, each with weight−2, and an overall bias of 3. </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What logical operator does</a:t>
            </a:r>
            <a:r>
              <a:rPr lang="en-US" sz="1200" b="0" i="0" u="none" strike="noStrike" kern="1200" baseline="0" dirty="0" smtClean="0">
                <a:solidFill>
                  <a:schemeClr val="tx1"/>
                </a:solidFill>
                <a:effectLst/>
                <a:latin typeface="Arial" charset="0"/>
                <a:ea typeface="+mn-ea"/>
                <a:cs typeface="+mn-cs"/>
              </a:rPr>
              <a:t> this represent?  This is a NAND gate!</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9</a:t>
            </a:fld>
            <a:endParaRPr lang="en-US"/>
          </a:p>
        </p:txBody>
      </p:sp>
    </p:spTree>
    <p:extLst>
      <p:ext uri="{BB962C8B-B14F-4D97-AF65-F5344CB8AC3E}">
        <p14:creationId xmlns:p14="http://schemas.microsoft.com/office/powerpoint/2010/main" val="313858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we can use networks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to compute </a:t>
            </a:r>
            <a:r>
              <a:rPr lang="en-US" sz="1200" b="0" i="1" u="none" strike="noStrike" kern="1200" dirty="0" smtClean="0">
                <a:solidFill>
                  <a:schemeClr val="tx1"/>
                </a:solidFill>
                <a:effectLst/>
                <a:latin typeface="Arial" charset="0"/>
                <a:ea typeface="+mn-ea"/>
                <a:cs typeface="+mn-cs"/>
              </a:rPr>
              <a:t>any</a:t>
            </a:r>
            <a:r>
              <a:rPr lang="en-US" sz="1200" b="0" i="0" u="none" strike="noStrike" kern="1200" dirty="0" smtClean="0">
                <a:solidFill>
                  <a:schemeClr val="tx1"/>
                </a:solidFill>
                <a:effectLst/>
                <a:latin typeface="Arial" charset="0"/>
                <a:ea typeface="+mn-ea"/>
                <a:cs typeface="+mn-cs"/>
              </a:rPr>
              <a:t> logical function at all. The reason is that the </a:t>
            </a:r>
            <a:r>
              <a:rPr lang="en-US" dirty="0" smtClean="0"/>
              <a:t>NAND</a:t>
            </a:r>
            <a:r>
              <a:rPr lang="en-US" sz="1200" b="0" i="0" u="none" strike="noStrike" kern="1200" dirty="0" smtClean="0">
                <a:solidFill>
                  <a:schemeClr val="tx1"/>
                </a:solidFill>
                <a:effectLst/>
                <a:latin typeface="Arial" charset="0"/>
                <a:ea typeface="+mn-ea"/>
                <a:cs typeface="+mn-cs"/>
              </a:rPr>
              <a:t> gate is universal for computation, that is, we can build any computation up out of </a:t>
            </a:r>
            <a:r>
              <a:rPr lang="en-US" dirty="0" smtClean="0"/>
              <a:t>NAND</a:t>
            </a:r>
            <a:r>
              <a:rPr lang="en-US" sz="1200" b="0" i="0" u="none" strike="noStrike" kern="1200" dirty="0" smtClean="0">
                <a:solidFill>
                  <a:schemeClr val="tx1"/>
                </a:solidFill>
                <a:effectLst/>
                <a:latin typeface="Arial" charset="0"/>
                <a:ea typeface="+mn-ea"/>
                <a:cs typeface="+mn-cs"/>
              </a:rPr>
              <a:t> gates. </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The NAND example shows that we can use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to compute simple logical functions. In fact, we can use networks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to compute </a:t>
            </a:r>
            <a:r>
              <a:rPr lang="en-US" sz="1200" b="0" i="1" u="none" strike="noStrike" kern="1200" dirty="0" smtClean="0">
                <a:solidFill>
                  <a:schemeClr val="tx1"/>
                </a:solidFill>
                <a:effectLst/>
                <a:latin typeface="Arial" charset="0"/>
                <a:ea typeface="+mn-ea"/>
                <a:cs typeface="+mn-cs"/>
              </a:rPr>
              <a:t>any</a:t>
            </a:r>
            <a:r>
              <a:rPr lang="en-US" sz="1200" b="0" i="0" u="none" strike="noStrike" kern="1200" dirty="0" smtClean="0">
                <a:solidFill>
                  <a:schemeClr val="tx1"/>
                </a:solidFill>
                <a:effectLst/>
                <a:latin typeface="Arial" charset="0"/>
                <a:ea typeface="+mn-ea"/>
                <a:cs typeface="+mn-cs"/>
              </a:rPr>
              <a:t> logical function at all. The reason is that the NAND gate is universal for computation, that is, we can build any computation up out of NAND gates. For example, we can use NAND gates to build a circuit which adds two bits, x1 and x2. This requires computing the bitwise sum, x1⊕x2x1⊕x2, as well as a carry bit which is set to 1 when both x1 and x2 are 1, i.e., the carry bit is just the bitwise product x1x2:</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10</a:t>
            </a:fld>
            <a:endParaRPr lang="en-US"/>
          </a:p>
        </p:txBody>
      </p:sp>
    </p:spTree>
    <p:extLst>
      <p:ext uri="{BB962C8B-B14F-4D97-AF65-F5344CB8AC3E}">
        <p14:creationId xmlns:p14="http://schemas.microsoft.com/office/powerpoint/2010/main" val="1240982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The adder example demonstrates how a network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can be used to simulate a circuit containing many NAND gates. And because NAND gates are universal for computation, it follows that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are also universal for computation.</a:t>
            </a:r>
          </a:p>
          <a:p>
            <a:r>
              <a:rPr lang="en-US" sz="1200" b="0" i="0" u="none" strike="noStrike" kern="1200" dirty="0" smtClean="0">
                <a:solidFill>
                  <a:schemeClr val="tx1"/>
                </a:solidFill>
                <a:effectLst/>
                <a:latin typeface="Arial" charset="0"/>
                <a:ea typeface="+mn-ea"/>
                <a:cs typeface="+mn-cs"/>
              </a:rPr>
              <a:t>The computational universality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is simultaneously reassuring and disappointing. It's reassuring because it tells us that networks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can be as powerful as any other computing device. But it's also disappointing, because it makes it seem as though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are merely a new type of NAND gate. That's hardly big news!</a:t>
            </a:r>
          </a:p>
          <a:p>
            <a:r>
              <a:rPr lang="en-US" sz="1200" b="0" i="0" u="none" strike="noStrike" kern="1200" dirty="0" smtClean="0">
                <a:solidFill>
                  <a:schemeClr val="tx1"/>
                </a:solidFill>
                <a:effectLst/>
                <a:latin typeface="Arial" charset="0"/>
                <a:ea typeface="+mn-ea"/>
                <a:cs typeface="+mn-cs"/>
              </a:rPr>
              <a:t>However, the situation is better than this view suggests. It turns out that we can devise </a:t>
            </a:r>
            <a:r>
              <a:rPr lang="en-US" sz="1200" b="0" i="1" u="none" strike="noStrike" kern="1200" dirty="0" smtClean="0">
                <a:solidFill>
                  <a:schemeClr val="tx1"/>
                </a:solidFill>
                <a:effectLst/>
                <a:latin typeface="Arial" charset="0"/>
                <a:ea typeface="+mn-ea"/>
                <a:cs typeface="+mn-cs"/>
              </a:rPr>
              <a:t>learning algorithms</a:t>
            </a:r>
            <a:r>
              <a:rPr lang="en-US" sz="1200" b="0" i="0" u="none" strike="noStrike" kern="1200" dirty="0" smtClean="0">
                <a:solidFill>
                  <a:schemeClr val="tx1"/>
                </a:solidFill>
                <a:effectLst/>
                <a:latin typeface="Arial" charset="0"/>
                <a:ea typeface="+mn-ea"/>
                <a:cs typeface="+mn-cs"/>
              </a:rPr>
              <a:t> which can automatically tune the weights and biases of a network of artificial neurons. This tuning happens in response to external stimuli, without direct intervention by a programmer. These learning algorithms enable us to use artificial neurons in a way which is radically different to conventional logic gates. Instead of explicitly laying out a circuit of NAND and other gates, our neural networks can simply learn to solve problems, sometimes problems where it would be extremely difficult to directly design a conventional circuit.</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11</a:t>
            </a:fld>
            <a:endParaRPr lang="en-US"/>
          </a:p>
        </p:txBody>
      </p:sp>
    </p:spTree>
    <p:extLst>
      <p:ext uri="{BB962C8B-B14F-4D97-AF65-F5344CB8AC3E}">
        <p14:creationId xmlns:p14="http://schemas.microsoft.com/office/powerpoint/2010/main" val="1594054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That flip may then cause the behavior of the whole network to change in a very complicated way. </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12</a:t>
            </a:fld>
            <a:endParaRPr lang="en-US"/>
          </a:p>
        </p:txBody>
      </p:sp>
    </p:spTree>
    <p:extLst>
      <p:ext uri="{BB962C8B-B14F-4D97-AF65-F5344CB8AC3E}">
        <p14:creationId xmlns:p14="http://schemas.microsoft.com/office/powerpoint/2010/main" val="8842532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21A8DC11-8EFA-4DB0-87BB-57578885DC12}"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AFC7BAE-4B66-4EEC-B79A-1A698F219526}"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CE1271A-B7D9-48EC-BE1B-7049E40E98C9}"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BABA664-188E-4D15-A720-E7568CF80E35}"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BABBBF8-8C7C-468A-A607-4A79223C5BBC}"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FDB447F-1489-40A1-8505-7B2E946D4D4C}"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0D6EAE0D-0584-46A6-858B-7BBA3266028D}"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8E30F6D5-C5C6-48F0-B3FD-F4C936872960}"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448BB04D-0C1C-4B1B-B2D0-898EDBE9C15A}"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86F9B20-1798-443C-80EC-8A3FB7CF1F4E}"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D38F80A-C317-4557-8A62-ED43EB137ECD}"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62A4B744-0245-4492-B137-6352EFB250E7}" type="slidenum">
              <a:rPr lang="en-US" smtClean="0"/>
              <a:pPr>
                <a:defRPr/>
              </a:pPr>
              <a:t>‹#›</a:t>
            </a:fld>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Lst>
  <p:timing>
    <p:tnLst>
      <p:par>
        <p:cTn id="1" dur="indefinite" restart="never" nodeType="tmRoot"/>
      </p:par>
    </p:tnLst>
  </p:timing>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3.tiff"/><Relationship Id="rId5" Type="http://schemas.openxmlformats.org/officeDocument/2006/relationships/image" Target="../media/image16.png"/><Relationship Id="rId6" Type="http://schemas.openxmlformats.org/officeDocument/2006/relationships/image" Target="../media/image19.png"/><Relationship Id="rId7" Type="http://schemas.openxmlformats.org/officeDocument/2006/relationships/image" Target="../media/image20.emf"/><Relationship Id="rId8" Type="http://schemas.openxmlformats.org/officeDocument/2006/relationships/image" Target="../media/image21.emf"/><Relationship Id="rId9" Type="http://schemas.openxmlformats.org/officeDocument/2006/relationships/image" Target="../media/image22.emf"/><Relationship Id="rId10" Type="http://schemas.openxmlformats.org/officeDocument/2006/relationships/image" Target="../media/image23.emf"/><Relationship Id="rId11"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5.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7.tiff"/></Relationships>
</file>

<file path=ppt/slides/_rels/slide18.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image" Target="../media/image29.tiff"/><Relationship Id="rId5" Type="http://schemas.openxmlformats.org/officeDocument/2006/relationships/image" Target="../media/image30.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image" Target="../media/image29.tiff"/><Relationship Id="rId5" Type="http://schemas.openxmlformats.org/officeDocument/2006/relationships/image" Target="../media/image31.emf"/><Relationship Id="rId6" Type="http://schemas.openxmlformats.org/officeDocument/2006/relationships/image" Target="../media/image32.emf"/><Relationship Id="rId7" Type="http://schemas.openxmlformats.org/officeDocument/2006/relationships/image" Target="../media/image33.emf"/><Relationship Id="rId8" Type="http://schemas.openxmlformats.org/officeDocument/2006/relationships/image" Target="../media/image34.tiff"/><Relationship Id="rId9" Type="http://schemas.openxmlformats.org/officeDocument/2006/relationships/image" Target="../media/image30.tif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wmf"/><Relationship Id="rId3" Type="http://schemas.openxmlformats.org/officeDocument/2006/relationships/image" Target="../media/image3.tiff"/></Relationships>
</file>

<file path=ppt/slides/_rels/slide20.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image" Target="../media/image29.tiff"/><Relationship Id="rId5" Type="http://schemas.openxmlformats.org/officeDocument/2006/relationships/image" Target="../media/image32.emf"/><Relationship Id="rId6" Type="http://schemas.openxmlformats.org/officeDocument/2006/relationships/image" Target="../media/image33.emf"/><Relationship Id="rId7" Type="http://schemas.openxmlformats.org/officeDocument/2006/relationships/image" Target="../media/image34.tiff"/><Relationship Id="rId8" Type="http://schemas.openxmlformats.org/officeDocument/2006/relationships/image" Target="../media/image31.emf"/><Relationship Id="rId9" Type="http://schemas.openxmlformats.org/officeDocument/2006/relationships/image" Target="../media/image30.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emf"/><Relationship Id="rId5"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8.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9.tiff"/></Relationships>
</file>

<file path=ppt/slides/_rels/slide25.xml.rels><?xml version="1.0" encoding="UTF-8" standalone="yes"?>
<Relationships xmlns="http://schemas.openxmlformats.org/package/2006/relationships"><Relationship Id="rId3" Type="http://schemas.openxmlformats.org/officeDocument/2006/relationships/image" Target="../media/image38.tiff"/><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image" Target="../media/image38.tiff"/><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3.png"/><Relationship Id="rId7" Type="http://schemas.openxmlformats.org/officeDocument/2006/relationships/image" Target="../media/image46.png"/><Relationship Id="rId8" Type="http://schemas.openxmlformats.org/officeDocument/2006/relationships/image" Target="../media/image47.png"/><Relationship Id="rId9"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3" Type="http://schemas.openxmlformats.org/officeDocument/2006/relationships/image" Target="../media/image49.tiff"/><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3.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3" Type="http://schemas.openxmlformats.org/officeDocument/2006/relationships/image" Target="../media/image54.emf"/><Relationship Id="rId4" Type="http://schemas.openxmlformats.org/officeDocument/2006/relationships/image" Target="../media/image55.emf"/><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3" Type="http://schemas.openxmlformats.org/officeDocument/2006/relationships/image" Target="../media/image56.jp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3" Type="http://schemas.openxmlformats.org/officeDocument/2006/relationships/image" Target="../media/image58.tiff"/><Relationship Id="rId4" Type="http://schemas.openxmlformats.org/officeDocument/2006/relationships/image" Target="../media/image59.tiff"/><Relationship Id="rId5" Type="http://schemas.openxmlformats.org/officeDocument/2006/relationships/image" Target="../media/image60.tiff"/><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1.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62.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3.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64.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 Id="rId3" Type="http://schemas.openxmlformats.org/officeDocument/2006/relationships/image" Target="../media/image3.tiff"/></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5" Type="http://schemas.openxmlformats.org/officeDocument/2006/relationships/image" Target="../media/image8.tiff"/><Relationship Id="rId6"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5" Type="http://schemas.openxmlformats.org/officeDocument/2006/relationships/image" Target="../media/image8.tiff"/><Relationship Id="rId6"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tiff"/></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4.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ctrTitle"/>
          </p:nvPr>
        </p:nvSpPr>
        <p:spPr>
          <a:xfrm>
            <a:off x="0" y="228600"/>
            <a:ext cx="12192000" cy="1470025"/>
          </a:xfrm>
        </p:spPr>
        <p:txBody>
          <a:bodyPr/>
          <a:lstStyle/>
          <a:p>
            <a:r>
              <a:rPr lang="en-US" dirty="0" smtClean="0"/>
              <a:t>Neural Networks</a:t>
            </a:r>
            <a:endParaRPr lang="en-US" sz="3600" dirty="0" smtClean="0"/>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50013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1400" dirty="0" smtClean="0"/>
              <a:t>This lecture is based on Michael Nielsen’s </a:t>
            </a:r>
            <a:r>
              <a:rPr lang="en-US" sz="1400" i="1" dirty="0" smtClean="0"/>
              <a:t>Neural </a:t>
            </a:r>
            <a:r>
              <a:rPr lang="en-US" sz="1400" i="1" dirty="0"/>
              <a:t>Networks and Deep </a:t>
            </a:r>
            <a:r>
              <a:rPr lang="en-US" sz="1400" i="1" dirty="0" smtClean="0"/>
              <a:t>Learning, </a:t>
            </a:r>
            <a:r>
              <a:rPr lang="en-US" sz="1400" dirty="0" smtClean="0"/>
              <a:t>a free online book (with code!). </a:t>
            </a:r>
            <a:br>
              <a:rPr lang="en-US" sz="1400" dirty="0" smtClean="0"/>
            </a:br>
            <a:r>
              <a:rPr lang="en-US" sz="1400" dirty="0" smtClean="0"/>
              <a:t>Please read chapters 1-3.</a:t>
            </a:r>
          </a:p>
        </p:txBody>
      </p:sp>
      <p:pic>
        <p:nvPicPr>
          <p:cNvPr id="4" name="Picture 3"/>
          <p:cNvPicPr>
            <a:picLocks noChangeAspect="1"/>
          </p:cNvPicPr>
          <p:nvPr/>
        </p:nvPicPr>
        <p:blipFill>
          <a:blip r:embed="rId3"/>
          <a:stretch>
            <a:fillRect/>
          </a:stretch>
        </p:blipFill>
        <p:spPr>
          <a:xfrm>
            <a:off x="4267200" y="1669490"/>
            <a:ext cx="3810000" cy="383149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Logical functions</a:t>
            </a:r>
            <a:endParaRPr lang="en-US" dirty="0"/>
          </a:p>
        </p:txBody>
      </p:sp>
      <p:sp>
        <p:nvSpPr>
          <p:cNvPr id="3" name="Content Placeholder 2"/>
          <p:cNvSpPr>
            <a:spLocks noGrp="1"/>
          </p:cNvSpPr>
          <p:nvPr>
            <p:ph idx="1"/>
          </p:nvPr>
        </p:nvSpPr>
        <p:spPr/>
        <p:txBody>
          <a:bodyPr/>
          <a:lstStyle/>
          <a:p>
            <a:r>
              <a:rPr lang="en-US" dirty="0"/>
              <a:t>N</a:t>
            </a:r>
            <a:r>
              <a:rPr lang="en-US" dirty="0" smtClean="0"/>
              <a:t>etworks </a:t>
            </a:r>
            <a:r>
              <a:rPr lang="en-US" dirty="0"/>
              <a:t>of </a:t>
            </a:r>
            <a:r>
              <a:rPr lang="en-US" dirty="0" err="1"/>
              <a:t>perceptrons</a:t>
            </a:r>
            <a:r>
              <a:rPr lang="en-US" dirty="0"/>
              <a:t> to compute </a:t>
            </a:r>
            <a:r>
              <a:rPr lang="en-US" i="1" dirty="0"/>
              <a:t>any</a:t>
            </a:r>
            <a:r>
              <a:rPr lang="en-US" dirty="0"/>
              <a:t> logical </a:t>
            </a:r>
            <a:r>
              <a:rPr lang="en-US" dirty="0" smtClean="0"/>
              <a:t>function</a:t>
            </a:r>
          </a:p>
          <a:p>
            <a:r>
              <a:rPr lang="en-US" dirty="0"/>
              <a:t>W</a:t>
            </a:r>
            <a:r>
              <a:rPr lang="en-US" dirty="0" smtClean="0"/>
              <a:t>e </a:t>
            </a:r>
            <a:r>
              <a:rPr lang="en-US" dirty="0"/>
              <a:t>can build any computation up out of NAND </a:t>
            </a:r>
            <a:r>
              <a:rPr lang="en-US" dirty="0" smtClean="0"/>
              <a:t>gates.  </a:t>
            </a:r>
          </a:p>
          <a:p>
            <a:r>
              <a:rPr lang="en-US" dirty="0" smtClean="0"/>
              <a:t>For example, a circuit which adds two bits x</a:t>
            </a:r>
            <a:r>
              <a:rPr lang="en-US" baseline="-25000" dirty="0" smtClean="0"/>
              <a:t>1</a:t>
            </a:r>
            <a:r>
              <a:rPr lang="en-US" dirty="0" smtClean="0"/>
              <a:t> and x</a:t>
            </a:r>
            <a:r>
              <a:rPr lang="en-US" baseline="-25000" dirty="0" smtClean="0"/>
              <a:t>2</a:t>
            </a:r>
            <a:endParaRPr lang="en-US" dirty="0" smtClean="0"/>
          </a:p>
        </p:txBody>
      </p:sp>
      <p:pic>
        <p:nvPicPr>
          <p:cNvPr id="8" name="Picture 7"/>
          <p:cNvPicPr>
            <a:picLocks noChangeAspect="1"/>
          </p:cNvPicPr>
          <p:nvPr/>
        </p:nvPicPr>
        <p:blipFill>
          <a:blip r:embed="rId3"/>
          <a:stretch>
            <a:fillRect/>
          </a:stretch>
        </p:blipFill>
        <p:spPr>
          <a:xfrm>
            <a:off x="152400" y="4191000"/>
            <a:ext cx="5180133" cy="1600200"/>
          </a:xfrm>
          <a:prstGeom prst="rect">
            <a:avLst/>
          </a:prstGeom>
        </p:spPr>
      </p:pic>
      <p:pic>
        <p:nvPicPr>
          <p:cNvPr id="9" name="Picture 8"/>
          <p:cNvPicPr>
            <a:picLocks noChangeAspect="1"/>
          </p:cNvPicPr>
          <p:nvPr/>
        </p:nvPicPr>
        <p:blipFill>
          <a:blip r:embed="rId4"/>
          <a:stretch>
            <a:fillRect/>
          </a:stretch>
        </p:blipFill>
        <p:spPr>
          <a:xfrm>
            <a:off x="6019800" y="3761583"/>
            <a:ext cx="5981700" cy="2654300"/>
          </a:xfrm>
          <a:prstGeom prst="rect">
            <a:avLst/>
          </a:prstGeom>
        </p:spPr>
      </p:pic>
      <p:sp>
        <p:nvSpPr>
          <p:cNvPr id="10" name="TextBox 9"/>
          <p:cNvSpPr txBox="1"/>
          <p:nvPr/>
        </p:nvSpPr>
        <p:spPr>
          <a:xfrm>
            <a:off x="7086600" y="6499874"/>
            <a:ext cx="4499950" cy="369332"/>
          </a:xfrm>
          <a:prstGeom prst="rect">
            <a:avLst/>
          </a:prstGeom>
          <a:noFill/>
        </p:spPr>
        <p:txBody>
          <a:bodyPr wrap="none" rtlCol="0">
            <a:spAutoFit/>
          </a:bodyPr>
          <a:lstStyle/>
          <a:p>
            <a:pPr algn="ctr"/>
            <a:r>
              <a:rPr lang="en-US" dirty="0" smtClean="0"/>
              <a:t>All unlabeled weights are -2, </a:t>
            </a:r>
            <a:r>
              <a:rPr lang="en-US" smtClean="0"/>
              <a:t>all biases =3.</a:t>
            </a:r>
            <a:endParaRPr lang="en-US"/>
          </a:p>
        </p:txBody>
      </p:sp>
    </p:spTree>
    <p:extLst>
      <p:ext uri="{BB962C8B-B14F-4D97-AF65-F5344CB8AC3E}">
        <p14:creationId xmlns:p14="http://schemas.microsoft.com/office/powerpoint/2010/main" val="2083032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of </a:t>
            </a:r>
            <a:r>
              <a:rPr lang="en-US" dirty="0" err="1"/>
              <a:t>P</a:t>
            </a:r>
            <a:r>
              <a:rPr lang="en-US" dirty="0" err="1" smtClean="0"/>
              <a:t>erceptrons</a:t>
            </a:r>
            <a:endParaRPr lang="en-US" dirty="0"/>
          </a:p>
        </p:txBody>
      </p:sp>
      <p:sp>
        <p:nvSpPr>
          <p:cNvPr id="3" name="Content Placeholder 2"/>
          <p:cNvSpPr>
            <a:spLocks noGrp="1"/>
          </p:cNvSpPr>
          <p:nvPr>
            <p:ph idx="1"/>
          </p:nvPr>
        </p:nvSpPr>
        <p:spPr/>
        <p:txBody>
          <a:bodyPr/>
          <a:lstStyle/>
          <a:p>
            <a:r>
              <a:rPr lang="en-US" dirty="0" smtClean="0"/>
              <a:t>Networks of </a:t>
            </a:r>
            <a:r>
              <a:rPr lang="en-US" dirty="0" err="1" smtClean="0"/>
              <a:t>Perceptrons</a:t>
            </a:r>
            <a:r>
              <a:rPr lang="en-US" dirty="0" smtClean="0"/>
              <a:t> </a:t>
            </a:r>
            <a:r>
              <a:rPr lang="en-US" dirty="0"/>
              <a:t>are </a:t>
            </a:r>
            <a:r>
              <a:rPr lang="en-US" dirty="0" smtClean="0"/>
              <a:t>universal </a:t>
            </a:r>
            <a:r>
              <a:rPr lang="en-US" dirty="0"/>
              <a:t>for </a:t>
            </a:r>
            <a:r>
              <a:rPr lang="en-US" dirty="0" smtClean="0"/>
              <a:t>computation, like </a:t>
            </a:r>
            <a:r>
              <a:rPr lang="en-US" dirty="0"/>
              <a:t>NAND </a:t>
            </a:r>
            <a:r>
              <a:rPr lang="en-US" dirty="0" smtClean="0"/>
              <a:t>gates</a:t>
            </a:r>
          </a:p>
          <a:p>
            <a:r>
              <a:rPr lang="en-US" dirty="0" err="1"/>
              <a:t>P</a:t>
            </a:r>
            <a:r>
              <a:rPr lang="en-US" dirty="0" err="1" smtClean="0"/>
              <a:t>erceptrons</a:t>
            </a:r>
            <a:r>
              <a:rPr lang="en-US" dirty="0" smtClean="0"/>
              <a:t> </a:t>
            </a:r>
            <a:r>
              <a:rPr lang="en-US" dirty="0"/>
              <a:t>can be as powerful as any other computing </a:t>
            </a:r>
            <a:r>
              <a:rPr lang="en-US" dirty="0" smtClean="0"/>
              <a:t>device!</a:t>
            </a:r>
          </a:p>
          <a:p>
            <a:endParaRPr lang="en-US" dirty="0"/>
          </a:p>
          <a:p>
            <a:r>
              <a:rPr lang="en-US" dirty="0"/>
              <a:t>W</a:t>
            </a:r>
            <a:r>
              <a:rPr lang="en-US" dirty="0" smtClean="0"/>
              <a:t>e </a:t>
            </a:r>
            <a:r>
              <a:rPr lang="en-US" dirty="0"/>
              <a:t>can devise </a:t>
            </a:r>
            <a:r>
              <a:rPr lang="en-US" i="1" dirty="0"/>
              <a:t>learning algorithms</a:t>
            </a:r>
            <a:r>
              <a:rPr lang="en-US" dirty="0"/>
              <a:t> </a:t>
            </a:r>
            <a:r>
              <a:rPr lang="en-US" dirty="0" smtClean="0"/>
              <a:t>to automatically </a:t>
            </a:r>
            <a:r>
              <a:rPr lang="en-US" dirty="0"/>
              <a:t>tune the weights and biases of a network of artificial </a:t>
            </a:r>
            <a:r>
              <a:rPr lang="en-US" dirty="0" smtClean="0"/>
              <a:t>neurons</a:t>
            </a:r>
          </a:p>
          <a:p>
            <a:r>
              <a:rPr lang="en-US" dirty="0" smtClean="0"/>
              <a:t>Instead of laying </a:t>
            </a:r>
            <a:r>
              <a:rPr lang="en-US" dirty="0"/>
              <a:t>out a circuit of NAND and other gates, </a:t>
            </a:r>
            <a:r>
              <a:rPr lang="en-US" dirty="0" smtClean="0"/>
              <a:t>neural </a:t>
            </a:r>
            <a:r>
              <a:rPr lang="en-US" dirty="0"/>
              <a:t>networks can simply learn to solve problems</a:t>
            </a:r>
            <a:endParaRPr lang="en-US" dirty="0" smtClean="0"/>
          </a:p>
        </p:txBody>
      </p:sp>
    </p:spTree>
    <p:extLst>
      <p:ext uri="{BB962C8B-B14F-4D97-AF65-F5344CB8AC3E}">
        <p14:creationId xmlns:p14="http://schemas.microsoft.com/office/powerpoint/2010/main" val="769672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Sigmoid neurons</a:t>
            </a:r>
            <a:endParaRPr lang="en-US" dirty="0"/>
          </a:p>
        </p:txBody>
      </p:sp>
      <p:sp>
        <p:nvSpPr>
          <p:cNvPr id="3" name="Content Placeholder 2"/>
          <p:cNvSpPr>
            <a:spLocks noGrp="1"/>
          </p:cNvSpPr>
          <p:nvPr>
            <p:ph idx="1"/>
          </p:nvPr>
        </p:nvSpPr>
        <p:spPr/>
        <p:txBody>
          <a:bodyPr/>
          <a:lstStyle/>
          <a:p>
            <a:r>
              <a:rPr lang="en-US" dirty="0" smtClean="0"/>
              <a:t>Problem: a small change in </a:t>
            </a:r>
            <a:r>
              <a:rPr lang="en-US" dirty="0"/>
              <a:t>the weights or bias of any single perceptron in the network </a:t>
            </a:r>
            <a:r>
              <a:rPr lang="en-US" dirty="0" smtClean="0"/>
              <a:t>can causes </a:t>
            </a:r>
            <a:r>
              <a:rPr lang="en-US" dirty="0"/>
              <a:t>the </a:t>
            </a:r>
            <a:r>
              <a:rPr lang="en-US" dirty="0" smtClean="0"/>
              <a:t>output to </a:t>
            </a:r>
            <a:r>
              <a:rPr lang="en-US" dirty="0"/>
              <a:t>completely </a:t>
            </a:r>
            <a:r>
              <a:rPr lang="en-US" dirty="0" smtClean="0"/>
              <a:t>flip </a:t>
            </a:r>
            <a:r>
              <a:rPr lang="en-US" dirty="0"/>
              <a:t>from </a:t>
            </a:r>
            <a:r>
              <a:rPr lang="en-US" dirty="0" smtClean="0"/>
              <a:t>0</a:t>
            </a:r>
            <a:r>
              <a:rPr lang="en-US" dirty="0"/>
              <a:t> to </a:t>
            </a:r>
            <a:r>
              <a:rPr lang="en-US" dirty="0" smtClean="0"/>
              <a:t>1.</a:t>
            </a:r>
          </a:p>
          <a:p>
            <a:r>
              <a:rPr lang="en-US" dirty="0" smtClean="0"/>
              <a:t>Solution: sigmoid neuron</a:t>
            </a:r>
            <a:endParaRPr lang="en-US" dirty="0"/>
          </a:p>
        </p:txBody>
      </p:sp>
      <p:pic>
        <p:nvPicPr>
          <p:cNvPr id="5" name="Picture 4"/>
          <p:cNvPicPr>
            <a:picLocks noChangeAspect="1"/>
          </p:cNvPicPr>
          <p:nvPr/>
        </p:nvPicPr>
        <p:blipFill>
          <a:blip r:embed="rId3"/>
          <a:stretch>
            <a:fillRect/>
          </a:stretch>
        </p:blipFill>
        <p:spPr>
          <a:xfrm>
            <a:off x="1447800" y="4114800"/>
            <a:ext cx="3556000" cy="1752600"/>
          </a:xfrm>
          <a:prstGeom prst="rect">
            <a:avLst/>
          </a:prstGeom>
        </p:spPr>
      </p:pic>
      <p:sp>
        <p:nvSpPr>
          <p:cNvPr id="6" name="TextBox 5"/>
          <p:cNvSpPr txBox="1"/>
          <p:nvPr/>
        </p:nvSpPr>
        <p:spPr>
          <a:xfrm>
            <a:off x="2286000" y="5425016"/>
            <a:ext cx="2209800" cy="646331"/>
          </a:xfrm>
          <a:prstGeom prst="rect">
            <a:avLst/>
          </a:prstGeom>
          <a:noFill/>
        </p:spPr>
        <p:txBody>
          <a:bodyPr wrap="square" rtlCol="0">
            <a:spAutoFit/>
          </a:bodyPr>
          <a:lstStyle/>
          <a:p>
            <a:r>
              <a:rPr lang="en-US" dirty="0" smtClean="0"/>
              <a:t>Same weights and bias </a:t>
            </a:r>
            <a:r>
              <a:rPr lang="en-US" smtClean="0"/>
              <a:t>as perceptron</a:t>
            </a:r>
            <a:endParaRPr lang="en-US" dirty="0"/>
          </a:p>
        </p:txBody>
      </p:sp>
      <p:sp>
        <p:nvSpPr>
          <p:cNvPr id="7" name="TextBox 6"/>
          <p:cNvSpPr txBox="1"/>
          <p:nvPr/>
        </p:nvSpPr>
        <p:spPr>
          <a:xfrm>
            <a:off x="381000" y="6055659"/>
            <a:ext cx="2133600" cy="646331"/>
          </a:xfrm>
          <a:prstGeom prst="rect">
            <a:avLst/>
          </a:prstGeom>
          <a:noFill/>
        </p:spPr>
        <p:txBody>
          <a:bodyPr wrap="square" rtlCol="0">
            <a:spAutoFit/>
          </a:bodyPr>
          <a:lstStyle/>
          <a:p>
            <a:r>
              <a:rPr lang="en-US" dirty="0" smtClean="0"/>
              <a:t>Inputs: </a:t>
            </a:r>
            <a:r>
              <a:rPr lang="en-US" smtClean="0"/>
              <a:t>any real-valued number</a:t>
            </a:r>
            <a:endParaRPr lang="en-US" dirty="0"/>
          </a:p>
        </p:txBody>
      </p:sp>
      <p:sp>
        <p:nvSpPr>
          <p:cNvPr id="8" name="TextBox 7"/>
          <p:cNvSpPr txBox="1"/>
          <p:nvPr/>
        </p:nvSpPr>
        <p:spPr>
          <a:xfrm>
            <a:off x="4704976" y="5101850"/>
            <a:ext cx="2209800" cy="646331"/>
          </a:xfrm>
          <a:prstGeom prst="rect">
            <a:avLst/>
          </a:prstGeom>
          <a:noFill/>
        </p:spPr>
        <p:txBody>
          <a:bodyPr wrap="square" rtlCol="0">
            <a:spAutoFit/>
          </a:bodyPr>
          <a:lstStyle/>
          <a:p>
            <a:r>
              <a:rPr lang="en-US" dirty="0" smtClean="0"/>
              <a:t>Output is no longer just 1 or 0.</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1400" y="4526019"/>
            <a:ext cx="1828800" cy="523394"/>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3200" y="5425015"/>
            <a:ext cx="2628900" cy="1051560"/>
          </a:xfrm>
          <a:prstGeom prst="rect">
            <a:avLst/>
          </a:prstGeom>
        </p:spPr>
      </p:pic>
      <p:sp>
        <p:nvSpPr>
          <p:cNvPr id="11" name="Rectangle 10"/>
          <p:cNvSpPr/>
          <p:nvPr/>
        </p:nvSpPr>
        <p:spPr>
          <a:xfrm>
            <a:off x="7543800" y="4603050"/>
            <a:ext cx="1024639" cy="369332"/>
          </a:xfrm>
          <a:prstGeom prst="rect">
            <a:avLst/>
          </a:prstGeom>
        </p:spPr>
        <p:txBody>
          <a:bodyPr wrap="none">
            <a:spAutoFit/>
          </a:bodyPr>
          <a:lstStyle/>
          <a:p>
            <a:r>
              <a:rPr lang="en-US" dirty="0" smtClean="0"/>
              <a:t>output =</a:t>
            </a:r>
            <a:endParaRPr lang="en-US" dirty="0"/>
          </a:p>
        </p:txBody>
      </p:sp>
      <p:sp>
        <p:nvSpPr>
          <p:cNvPr id="12" name="Rectangle 11"/>
          <p:cNvSpPr/>
          <p:nvPr/>
        </p:nvSpPr>
        <p:spPr>
          <a:xfrm>
            <a:off x="7712635" y="5348088"/>
            <a:ext cx="1954381" cy="369332"/>
          </a:xfrm>
          <a:prstGeom prst="rect">
            <a:avLst/>
          </a:prstGeom>
        </p:spPr>
        <p:txBody>
          <a:bodyPr wrap="none">
            <a:spAutoFit/>
          </a:bodyPr>
          <a:lstStyle/>
          <a:p>
            <a:r>
              <a:rPr lang="en-US" smtClean="0"/>
              <a:t>Sigmoid function:</a:t>
            </a:r>
            <a:endParaRPr lang="en-US"/>
          </a:p>
        </p:txBody>
      </p:sp>
      <p:pic>
        <p:nvPicPr>
          <p:cNvPr id="13" name="Content Placeholder 3"/>
          <p:cNvPicPr>
            <a:picLocks noChangeAspect="1"/>
          </p:cNvPicPr>
          <p:nvPr/>
        </p:nvPicPr>
        <p:blipFill>
          <a:blip r:embed="rId6"/>
          <a:stretch>
            <a:fillRect/>
          </a:stretch>
        </p:blipFill>
        <p:spPr bwMode="auto">
          <a:xfrm>
            <a:off x="7024206" y="2762699"/>
            <a:ext cx="5103188" cy="1254081"/>
          </a:xfrm>
          <a:prstGeom prst="rect">
            <a:avLst/>
          </a:prstGeom>
          <a:noFill/>
          <a:ln w="9525">
            <a:noFill/>
            <a:miter lim="800000"/>
            <a:headEnd/>
            <a:tailEnd/>
          </a:ln>
        </p:spPr>
      </p:pic>
      <p:sp>
        <p:nvSpPr>
          <p:cNvPr id="14" name="Rectangle 13"/>
          <p:cNvSpPr/>
          <p:nvPr/>
        </p:nvSpPr>
        <p:spPr>
          <a:xfrm>
            <a:off x="6914776" y="2830131"/>
            <a:ext cx="1313180" cy="369332"/>
          </a:xfrm>
          <a:prstGeom prst="rect">
            <a:avLst/>
          </a:prstGeom>
        </p:spPr>
        <p:txBody>
          <a:bodyPr wrap="none">
            <a:spAutoFit/>
          </a:bodyPr>
          <a:lstStyle/>
          <a:p>
            <a:r>
              <a:rPr lang="en-US" dirty="0" smtClean="0"/>
              <a:t>Perceptron</a:t>
            </a:r>
            <a:endParaRPr lang="en-US" dirty="0"/>
          </a:p>
        </p:txBody>
      </p:sp>
      <p:sp>
        <p:nvSpPr>
          <p:cNvPr id="15" name="Rectangle 14"/>
          <p:cNvSpPr/>
          <p:nvPr/>
        </p:nvSpPr>
        <p:spPr>
          <a:xfrm>
            <a:off x="6828861" y="4313102"/>
            <a:ext cx="1800493" cy="369332"/>
          </a:xfrm>
          <a:prstGeom prst="rect">
            <a:avLst/>
          </a:prstGeom>
        </p:spPr>
        <p:txBody>
          <a:bodyPr wrap="none">
            <a:spAutoFit/>
          </a:bodyPr>
          <a:lstStyle/>
          <a:p>
            <a:r>
              <a:rPr lang="en-US" dirty="0" smtClean="0"/>
              <a:t>Sigmoid neuron</a:t>
            </a:r>
            <a:endParaRPr lang="en-US" dirty="0"/>
          </a:p>
        </p:txBody>
      </p:sp>
    </p:spTree>
    <p:extLst>
      <p:ext uri="{BB962C8B-B14F-4D97-AF65-F5344CB8AC3E}">
        <p14:creationId xmlns:p14="http://schemas.microsoft.com/office/powerpoint/2010/main" val="10303031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p:cNvPicPr>
            <a:picLocks noChangeAspect="1"/>
          </p:cNvPicPr>
          <p:nvPr/>
        </p:nvPicPr>
        <p:blipFill>
          <a:blip r:embed="rId2"/>
          <a:stretch>
            <a:fillRect/>
          </a:stretch>
        </p:blipFill>
        <p:spPr bwMode="auto">
          <a:xfrm>
            <a:off x="152400" y="4114800"/>
            <a:ext cx="5103188" cy="1254081"/>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Perceptron</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76800" y="1275976"/>
            <a:ext cx="7157953" cy="4729163"/>
          </a:xfrm>
        </p:spPr>
      </p:pic>
      <p:pic>
        <p:nvPicPr>
          <p:cNvPr id="8" name="Picture 7"/>
          <p:cNvPicPr>
            <a:picLocks noChangeAspect="1"/>
          </p:cNvPicPr>
          <p:nvPr/>
        </p:nvPicPr>
        <p:blipFill>
          <a:blip r:embed="rId4"/>
          <a:stretch>
            <a:fillRect/>
          </a:stretch>
        </p:blipFill>
        <p:spPr>
          <a:xfrm>
            <a:off x="925994" y="1761801"/>
            <a:ext cx="3556000" cy="1752600"/>
          </a:xfrm>
          <a:prstGeom prst="rect">
            <a:avLst/>
          </a:prstGeom>
        </p:spPr>
      </p:pic>
    </p:spTree>
    <p:extLst>
      <p:ext uri="{BB962C8B-B14F-4D97-AF65-F5344CB8AC3E}">
        <p14:creationId xmlns:p14="http://schemas.microsoft.com/office/powerpoint/2010/main" val="13498840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bwMode="auto">
          <a:xfrm>
            <a:off x="4876800" y="1274556"/>
            <a:ext cx="7215707" cy="4614503"/>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Sigmoid </a:t>
            </a:r>
            <a:r>
              <a:rPr lang="en-US" dirty="0"/>
              <a:t>neurons</a:t>
            </a:r>
          </a:p>
        </p:txBody>
      </p:sp>
      <p:pic>
        <p:nvPicPr>
          <p:cNvPr id="8" name="Picture 7"/>
          <p:cNvPicPr>
            <a:picLocks noChangeAspect="1"/>
          </p:cNvPicPr>
          <p:nvPr/>
        </p:nvPicPr>
        <p:blipFill>
          <a:blip r:embed="rId4"/>
          <a:stretch>
            <a:fillRect/>
          </a:stretch>
        </p:blipFill>
        <p:spPr>
          <a:xfrm>
            <a:off x="925994" y="1761801"/>
            <a:ext cx="3556000" cy="17526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4495800"/>
            <a:ext cx="2628900" cy="105156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85900" y="3954955"/>
            <a:ext cx="1981200" cy="540845"/>
          </a:xfrm>
          <a:prstGeom prst="rect">
            <a:avLst/>
          </a:prstGeom>
        </p:spPr>
      </p:pic>
      <p:grpSp>
        <p:nvGrpSpPr>
          <p:cNvPr id="20" name="Group 19"/>
          <p:cNvGrpSpPr/>
          <p:nvPr/>
        </p:nvGrpSpPr>
        <p:grpSpPr>
          <a:xfrm>
            <a:off x="4875508" y="5931715"/>
            <a:ext cx="2909592" cy="520700"/>
            <a:chOff x="4875508" y="5931715"/>
            <a:chExt cx="2909592" cy="520700"/>
          </a:xfrm>
        </p:grpSpPr>
        <p:pic>
          <p:nvPicPr>
            <p:cNvPr id="5" name="Picture 4"/>
            <p:cNvPicPr>
              <a:picLocks noChangeAspect="1"/>
            </p:cNvPicPr>
            <p:nvPr/>
          </p:nvPicPr>
          <p:blipFill>
            <a:blip r:embed="rId7"/>
            <a:stretch>
              <a:fillRect/>
            </a:stretch>
          </p:blipFill>
          <p:spPr>
            <a:xfrm>
              <a:off x="4876800" y="5931715"/>
              <a:ext cx="2908300" cy="228600"/>
            </a:xfrm>
            <a:prstGeom prst="rect">
              <a:avLst/>
            </a:prstGeom>
          </p:spPr>
        </p:pic>
        <p:pic>
          <p:nvPicPr>
            <p:cNvPr id="12" name="Picture 11"/>
            <p:cNvPicPr>
              <a:picLocks noChangeAspect="1"/>
            </p:cNvPicPr>
            <p:nvPr/>
          </p:nvPicPr>
          <p:blipFill>
            <a:blip r:embed="rId8"/>
            <a:stretch>
              <a:fillRect/>
            </a:stretch>
          </p:blipFill>
          <p:spPr>
            <a:xfrm>
              <a:off x="4875508" y="6160315"/>
              <a:ext cx="2794000" cy="292100"/>
            </a:xfrm>
            <a:prstGeom prst="rect">
              <a:avLst/>
            </a:prstGeom>
          </p:spPr>
        </p:pic>
      </p:grpSp>
      <p:grpSp>
        <p:nvGrpSpPr>
          <p:cNvPr id="19" name="Group 18"/>
          <p:cNvGrpSpPr/>
          <p:nvPr/>
        </p:nvGrpSpPr>
        <p:grpSpPr>
          <a:xfrm>
            <a:off x="9144000" y="2882900"/>
            <a:ext cx="3048000" cy="883573"/>
            <a:chOff x="9144000" y="2882900"/>
            <a:chExt cx="3048000" cy="883573"/>
          </a:xfrm>
        </p:grpSpPr>
        <p:pic>
          <p:nvPicPr>
            <p:cNvPr id="14" name="Picture 13"/>
            <p:cNvPicPr>
              <a:picLocks noChangeAspect="1"/>
            </p:cNvPicPr>
            <p:nvPr/>
          </p:nvPicPr>
          <p:blipFill>
            <a:blip r:embed="rId9"/>
            <a:stretch>
              <a:fillRect/>
            </a:stretch>
          </p:blipFill>
          <p:spPr>
            <a:xfrm>
              <a:off x="9144000" y="2882900"/>
              <a:ext cx="3048000" cy="241300"/>
            </a:xfrm>
            <a:prstGeom prst="rect">
              <a:avLst/>
            </a:prstGeom>
          </p:spPr>
        </p:pic>
        <p:pic>
          <p:nvPicPr>
            <p:cNvPr id="15" name="Picture 14"/>
            <p:cNvPicPr>
              <a:picLocks noChangeAspect="1"/>
            </p:cNvPicPr>
            <p:nvPr/>
          </p:nvPicPr>
          <p:blipFill>
            <a:blip r:embed="rId10"/>
            <a:stretch>
              <a:fillRect/>
            </a:stretch>
          </p:blipFill>
          <p:spPr>
            <a:xfrm>
              <a:off x="9144000" y="3147806"/>
              <a:ext cx="2235200" cy="266700"/>
            </a:xfrm>
            <a:prstGeom prst="rect">
              <a:avLst/>
            </a:prstGeom>
          </p:spPr>
        </p:pic>
        <p:pic>
          <p:nvPicPr>
            <p:cNvPr id="17" name="Picture 16"/>
            <p:cNvPicPr>
              <a:picLocks noChangeAspect="1"/>
            </p:cNvPicPr>
            <p:nvPr/>
          </p:nvPicPr>
          <p:blipFill>
            <a:blip r:embed="rId11"/>
            <a:stretch>
              <a:fillRect/>
            </a:stretch>
          </p:blipFill>
          <p:spPr>
            <a:xfrm>
              <a:off x="9147444" y="3438112"/>
              <a:ext cx="1092200" cy="292100"/>
            </a:xfrm>
            <a:prstGeom prst="rect">
              <a:avLst/>
            </a:prstGeom>
          </p:spPr>
        </p:pic>
        <p:sp>
          <p:nvSpPr>
            <p:cNvPr id="18" name="TextBox 17"/>
            <p:cNvSpPr txBox="1"/>
            <p:nvPr/>
          </p:nvSpPr>
          <p:spPr>
            <a:xfrm>
              <a:off x="10111559" y="3397141"/>
              <a:ext cx="300082" cy="369332"/>
            </a:xfrm>
            <a:prstGeom prst="rect">
              <a:avLst/>
            </a:prstGeom>
            <a:noFill/>
          </p:spPr>
          <p:txBody>
            <a:bodyPr wrap="none" rtlCol="0">
              <a:spAutoFit/>
            </a:bodyPr>
            <a:lstStyle/>
            <a:p>
              <a:r>
                <a:rPr lang="en-US" dirty="0" smtClean="0">
                  <a:latin typeface="times" charset="0"/>
                </a:rPr>
                <a:t>1</a:t>
              </a:r>
              <a:endParaRPr lang="en-US" dirty="0">
                <a:latin typeface="times" charset="0"/>
              </a:endParaRPr>
            </a:p>
          </p:txBody>
        </p:sp>
      </p:grpSp>
    </p:spTree>
    <p:extLst>
      <p:ext uri="{BB962C8B-B14F-4D97-AF65-F5344CB8AC3E}">
        <p14:creationId xmlns:p14="http://schemas.microsoft.com/office/powerpoint/2010/main" val="14836116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Sigmoid neurons are better for training</a:t>
            </a:r>
            <a:endParaRPr lang="en-US" dirty="0"/>
          </a:p>
        </p:txBody>
      </p:sp>
      <p:pic>
        <p:nvPicPr>
          <p:cNvPr id="4" name="Content Placeholder 3"/>
          <p:cNvPicPr>
            <a:picLocks noGrp="1" noChangeAspect="1"/>
          </p:cNvPicPr>
          <p:nvPr>
            <p:ph idx="1"/>
          </p:nvPr>
        </p:nvPicPr>
        <p:blipFill>
          <a:blip r:embed="rId3"/>
          <a:stretch>
            <a:fillRect/>
          </a:stretch>
        </p:blipFill>
        <p:spPr>
          <a:xfrm>
            <a:off x="2286000" y="1600200"/>
            <a:ext cx="7971649" cy="4419600"/>
          </a:xfrm>
        </p:spPr>
      </p:pic>
    </p:spTree>
    <p:extLst>
      <p:ext uri="{BB962C8B-B14F-4D97-AF65-F5344CB8AC3E}">
        <p14:creationId xmlns:p14="http://schemas.microsoft.com/office/powerpoint/2010/main" val="4895924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Smoothness is crucial</a:t>
            </a:r>
            <a:endParaRPr lang="en-US" dirty="0"/>
          </a:p>
        </p:txBody>
      </p:sp>
      <p:sp>
        <p:nvSpPr>
          <p:cNvPr id="3" name="Content Placeholder 2"/>
          <p:cNvSpPr>
            <a:spLocks noGrp="1"/>
          </p:cNvSpPr>
          <p:nvPr>
            <p:ph idx="1"/>
          </p:nvPr>
        </p:nvSpPr>
        <p:spPr/>
        <p:txBody>
          <a:bodyPr/>
          <a:lstStyle/>
          <a:p>
            <a:r>
              <a:rPr lang="en-US" dirty="0"/>
              <a:t>S</a:t>
            </a:r>
            <a:r>
              <a:rPr lang="en-US" dirty="0" smtClean="0"/>
              <a:t>moothness </a:t>
            </a:r>
            <a:r>
              <a:rPr lang="en-US" dirty="0"/>
              <a:t>of </a:t>
            </a:r>
            <a:r>
              <a:rPr lang="en-US" dirty="0" err="1" smtClean="0"/>
              <a:t>σ</a:t>
            </a:r>
            <a:r>
              <a:rPr lang="en-US" dirty="0"/>
              <a:t> means that small </a:t>
            </a:r>
            <a:r>
              <a:rPr lang="en-US" dirty="0" smtClean="0"/>
              <a:t>changes</a:t>
            </a:r>
            <a:r>
              <a:rPr lang="en-US" dirty="0"/>
              <a:t> in the </a:t>
            </a:r>
            <a:r>
              <a:rPr lang="en-US" dirty="0" smtClean="0"/>
              <a:t>weights </a:t>
            </a:r>
            <a:r>
              <a:rPr lang="en-US" i="1" dirty="0" err="1" smtClean="0"/>
              <a:t>w</a:t>
            </a:r>
            <a:r>
              <a:rPr lang="en-US" i="1" baseline="-25000" dirty="0" err="1" smtClean="0"/>
              <a:t>j</a:t>
            </a:r>
            <a:r>
              <a:rPr lang="en-US" dirty="0" smtClean="0"/>
              <a:t> and</a:t>
            </a:r>
            <a:r>
              <a:rPr lang="en-US" dirty="0"/>
              <a:t> </a:t>
            </a:r>
            <a:r>
              <a:rPr lang="en-US" dirty="0" smtClean="0"/>
              <a:t>in </a:t>
            </a:r>
            <a:r>
              <a:rPr lang="en-US" dirty="0"/>
              <a:t>the </a:t>
            </a:r>
            <a:r>
              <a:rPr lang="en-US" dirty="0" smtClean="0"/>
              <a:t>bias </a:t>
            </a:r>
            <a:r>
              <a:rPr lang="en-US" i="1" dirty="0" smtClean="0"/>
              <a:t>b</a:t>
            </a:r>
            <a:r>
              <a:rPr lang="en-US" dirty="0" smtClean="0"/>
              <a:t> will </a:t>
            </a:r>
            <a:r>
              <a:rPr lang="en-US" dirty="0"/>
              <a:t>produce a small change </a:t>
            </a:r>
            <a:r>
              <a:rPr lang="en-US" dirty="0" smtClean="0"/>
              <a:t>the output </a:t>
            </a:r>
            <a:r>
              <a:rPr lang="en-US" dirty="0"/>
              <a:t>from the </a:t>
            </a:r>
            <a:r>
              <a:rPr lang="en-US" dirty="0" smtClean="0"/>
              <a:t>neuron</a:t>
            </a:r>
          </a:p>
          <a:p>
            <a:endParaRPr lang="en-US" dirty="0"/>
          </a:p>
          <a:p>
            <a:endParaRPr lang="en-US" dirty="0" smtClean="0"/>
          </a:p>
          <a:p>
            <a:endParaRPr lang="en-US" dirty="0"/>
          </a:p>
          <a:p>
            <a:r>
              <a:rPr lang="en-US" dirty="0" err="1" smtClean="0"/>
              <a:t>Δoutput</a:t>
            </a:r>
            <a:r>
              <a:rPr lang="en-US" dirty="0"/>
              <a:t> is a </a:t>
            </a:r>
            <a:r>
              <a:rPr lang="en-US" i="1" dirty="0"/>
              <a:t>linear </a:t>
            </a:r>
            <a:r>
              <a:rPr lang="en-US" i="1" dirty="0" smtClean="0"/>
              <a:t>function </a:t>
            </a:r>
            <a:r>
              <a:rPr lang="en-US" dirty="0" smtClean="0"/>
              <a:t>of </a:t>
            </a:r>
            <a:r>
              <a:rPr lang="en-US" dirty="0"/>
              <a:t>the changes </a:t>
            </a:r>
            <a:r>
              <a:rPr lang="en-US" dirty="0" err="1" smtClean="0"/>
              <a:t>Δwj</a:t>
            </a:r>
            <a:r>
              <a:rPr lang="en-US" dirty="0"/>
              <a:t> and </a:t>
            </a:r>
            <a:r>
              <a:rPr lang="en-US" dirty="0" err="1" smtClean="0"/>
              <a:t>Δb</a:t>
            </a:r>
            <a:endParaRPr lang="en-US" dirty="0" smtClean="0"/>
          </a:p>
          <a:p>
            <a:r>
              <a:rPr lang="en-US" dirty="0"/>
              <a:t>This </a:t>
            </a:r>
            <a:r>
              <a:rPr lang="en-US" dirty="0" smtClean="0"/>
              <a:t>makes </a:t>
            </a:r>
            <a:r>
              <a:rPr lang="en-US" dirty="0"/>
              <a:t>it easy to choose small changes in the weights and biases to achieve any desired small change in the output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2895600"/>
            <a:ext cx="7391400" cy="1382466"/>
          </a:xfrm>
          <a:prstGeom prst="rect">
            <a:avLst/>
          </a:prstGeom>
        </p:spPr>
      </p:pic>
    </p:spTree>
    <p:extLst>
      <p:ext uri="{BB962C8B-B14F-4D97-AF65-F5344CB8AC3E}">
        <p14:creationId xmlns:p14="http://schemas.microsoft.com/office/powerpoint/2010/main" val="17939185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 Architecture</a:t>
            </a:r>
            <a:endParaRPr lang="en-US" dirty="0"/>
          </a:p>
        </p:txBody>
      </p:sp>
      <p:pic>
        <p:nvPicPr>
          <p:cNvPr id="4" name="Content Placeholder 3"/>
          <p:cNvPicPr>
            <a:picLocks noGrp="1" noChangeAspect="1"/>
          </p:cNvPicPr>
          <p:nvPr>
            <p:ph idx="1"/>
          </p:nvPr>
        </p:nvPicPr>
        <p:blipFill>
          <a:blip r:embed="rId3"/>
          <a:stretch>
            <a:fillRect/>
          </a:stretch>
        </p:blipFill>
        <p:spPr>
          <a:xfrm>
            <a:off x="1447800" y="1704180"/>
            <a:ext cx="8439150" cy="4580041"/>
          </a:xfrm>
        </p:spPr>
      </p:pic>
    </p:spTree>
    <p:extLst>
      <p:ext uri="{BB962C8B-B14F-4D97-AF65-F5344CB8AC3E}">
        <p14:creationId xmlns:p14="http://schemas.microsoft.com/office/powerpoint/2010/main" val="9024502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 Architecture</a:t>
            </a:r>
            <a:endParaRPr lang="en-US" dirty="0"/>
          </a:p>
        </p:txBody>
      </p:sp>
      <p:pic>
        <p:nvPicPr>
          <p:cNvPr id="5" name="Content Placeholder 4"/>
          <p:cNvPicPr>
            <a:picLocks noGrp="1" noChangeAspect="1"/>
          </p:cNvPicPr>
          <p:nvPr>
            <p:ph idx="1"/>
          </p:nvPr>
        </p:nvPicPr>
        <p:blipFill>
          <a:blip r:embed="rId3"/>
          <a:stretch>
            <a:fillRect/>
          </a:stretch>
        </p:blipFill>
        <p:spPr>
          <a:xfrm>
            <a:off x="2035314" y="1117600"/>
            <a:ext cx="6858000" cy="5708615"/>
          </a:xfrm>
        </p:spPr>
      </p:pic>
      <p:pic>
        <p:nvPicPr>
          <p:cNvPr id="6" name="Picture 5"/>
          <p:cNvPicPr>
            <a:picLocks noChangeAspect="1"/>
          </p:cNvPicPr>
          <p:nvPr/>
        </p:nvPicPr>
        <p:blipFill>
          <a:blip r:embed="rId4"/>
          <a:stretch>
            <a:fillRect/>
          </a:stretch>
        </p:blipFill>
        <p:spPr>
          <a:xfrm>
            <a:off x="335280" y="1371600"/>
            <a:ext cx="1066800" cy="1204452"/>
          </a:xfrm>
          <a:prstGeom prst="rect">
            <a:avLst/>
          </a:prstGeom>
          <a:ln>
            <a:solidFill>
              <a:schemeClr val="tx1"/>
            </a:solidFill>
          </a:ln>
        </p:spPr>
      </p:pic>
      <p:sp>
        <p:nvSpPr>
          <p:cNvPr id="7" name="TextBox 6"/>
          <p:cNvSpPr txBox="1"/>
          <p:nvPr/>
        </p:nvSpPr>
        <p:spPr>
          <a:xfrm>
            <a:off x="1662708" y="1789160"/>
            <a:ext cx="1986441" cy="369332"/>
          </a:xfrm>
          <a:prstGeom prst="rect">
            <a:avLst/>
          </a:prstGeom>
          <a:noFill/>
        </p:spPr>
        <p:txBody>
          <a:bodyPr wrap="none" rtlCol="0">
            <a:spAutoFit/>
          </a:bodyPr>
          <a:lstStyle/>
          <a:p>
            <a:r>
              <a:rPr lang="en-US" dirty="0" smtClean="0"/>
              <a:t>28x28=784 pixels</a:t>
            </a:r>
            <a:endParaRPr lang="en-US" dirty="0"/>
          </a:p>
        </p:txBody>
      </p:sp>
      <p:pic>
        <p:nvPicPr>
          <p:cNvPr id="8" name="Picture 7"/>
          <p:cNvPicPr>
            <a:picLocks noChangeAspect="1"/>
          </p:cNvPicPr>
          <p:nvPr/>
        </p:nvPicPr>
        <p:blipFill>
          <a:blip r:embed="rId5"/>
          <a:stretch>
            <a:fillRect/>
          </a:stretch>
        </p:blipFill>
        <p:spPr>
          <a:xfrm>
            <a:off x="223669" y="1262598"/>
            <a:ext cx="1416732" cy="1422456"/>
          </a:xfrm>
          <a:prstGeom prst="rect">
            <a:avLst/>
          </a:prstGeom>
        </p:spPr>
      </p:pic>
    </p:spTree>
    <p:extLst>
      <p:ext uri="{BB962C8B-B14F-4D97-AF65-F5344CB8AC3E}">
        <p14:creationId xmlns:p14="http://schemas.microsoft.com/office/powerpoint/2010/main" val="3477368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 Architecture</a:t>
            </a:r>
            <a:endParaRPr lang="en-US" dirty="0"/>
          </a:p>
        </p:txBody>
      </p:sp>
      <p:pic>
        <p:nvPicPr>
          <p:cNvPr id="5" name="Content Placeholder 4"/>
          <p:cNvPicPr>
            <a:picLocks noGrp="1" noChangeAspect="1"/>
          </p:cNvPicPr>
          <p:nvPr>
            <p:ph idx="1"/>
          </p:nvPr>
        </p:nvPicPr>
        <p:blipFill>
          <a:blip r:embed="rId3"/>
          <a:stretch>
            <a:fillRect/>
          </a:stretch>
        </p:blipFill>
        <p:spPr>
          <a:xfrm>
            <a:off x="2035314" y="1117600"/>
            <a:ext cx="6858000" cy="5708615"/>
          </a:xfrm>
        </p:spPr>
      </p:pic>
      <p:pic>
        <p:nvPicPr>
          <p:cNvPr id="6" name="Picture 5"/>
          <p:cNvPicPr>
            <a:picLocks noChangeAspect="1"/>
          </p:cNvPicPr>
          <p:nvPr/>
        </p:nvPicPr>
        <p:blipFill>
          <a:blip r:embed="rId4"/>
          <a:stretch>
            <a:fillRect/>
          </a:stretch>
        </p:blipFill>
        <p:spPr>
          <a:xfrm>
            <a:off x="335280" y="1371600"/>
            <a:ext cx="1066800" cy="1204452"/>
          </a:xfrm>
          <a:prstGeom prst="rect">
            <a:avLst/>
          </a:prstGeom>
          <a:ln>
            <a:solidFill>
              <a:schemeClr val="tx1"/>
            </a:solidFill>
          </a:ln>
        </p:spPr>
      </p:pic>
      <p:sp>
        <p:nvSpPr>
          <p:cNvPr id="7" name="TextBox 6"/>
          <p:cNvSpPr txBox="1"/>
          <p:nvPr/>
        </p:nvSpPr>
        <p:spPr>
          <a:xfrm>
            <a:off x="1662708" y="1789160"/>
            <a:ext cx="1986441" cy="369332"/>
          </a:xfrm>
          <a:prstGeom prst="rect">
            <a:avLst/>
          </a:prstGeom>
          <a:noFill/>
        </p:spPr>
        <p:txBody>
          <a:bodyPr wrap="none" rtlCol="0">
            <a:spAutoFit/>
          </a:bodyPr>
          <a:lstStyle/>
          <a:p>
            <a:r>
              <a:rPr lang="en-US" dirty="0" smtClean="0"/>
              <a:t>28x28=784 pixels</a:t>
            </a:r>
            <a:endParaRPr lang="en-US" dirty="0"/>
          </a:p>
        </p:txBody>
      </p:sp>
      <p:grpSp>
        <p:nvGrpSpPr>
          <p:cNvPr id="26" name="Group 25"/>
          <p:cNvGrpSpPr/>
          <p:nvPr/>
        </p:nvGrpSpPr>
        <p:grpSpPr>
          <a:xfrm>
            <a:off x="5722280" y="2594340"/>
            <a:ext cx="4945720" cy="1054100"/>
            <a:chOff x="5722280" y="2594340"/>
            <a:chExt cx="4945720" cy="1054100"/>
          </a:xfrm>
        </p:grpSpPr>
        <p:sp>
          <p:nvSpPr>
            <p:cNvPr id="21" name="Oval 20"/>
            <p:cNvSpPr/>
            <p:nvPr/>
          </p:nvSpPr>
          <p:spPr>
            <a:xfrm>
              <a:off x="5722280" y="2946186"/>
              <a:ext cx="276606" cy="276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5943598" y="2594340"/>
              <a:ext cx="4724402" cy="1054100"/>
              <a:chOff x="5943598" y="2594340"/>
              <a:chExt cx="4724402" cy="1054100"/>
            </a:xfrm>
          </p:grpSpPr>
          <p:pic>
            <p:nvPicPr>
              <p:cNvPr id="8" name="Picture 7"/>
              <p:cNvPicPr>
                <a:picLocks noChangeAspect="1"/>
              </p:cNvPicPr>
              <p:nvPr/>
            </p:nvPicPr>
            <p:blipFill>
              <a:blip r:embed="rId5"/>
              <a:stretch>
                <a:fillRect/>
              </a:stretch>
            </p:blipFill>
            <p:spPr>
              <a:xfrm>
                <a:off x="9623987" y="2594340"/>
                <a:ext cx="1044013" cy="1054100"/>
              </a:xfrm>
              <a:prstGeom prst="rect">
                <a:avLst/>
              </a:prstGeom>
            </p:spPr>
          </p:pic>
          <p:sp>
            <p:nvSpPr>
              <p:cNvPr id="13" name="Right Arrow 12"/>
              <p:cNvSpPr/>
              <p:nvPr/>
            </p:nvSpPr>
            <p:spPr>
              <a:xfrm flipH="1">
                <a:off x="5943598" y="2891560"/>
                <a:ext cx="3680387" cy="341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 name="Group 26"/>
          <p:cNvGrpSpPr/>
          <p:nvPr/>
        </p:nvGrpSpPr>
        <p:grpSpPr>
          <a:xfrm>
            <a:off x="5743194" y="3733800"/>
            <a:ext cx="4950327" cy="1066800"/>
            <a:chOff x="5743194" y="3733800"/>
            <a:chExt cx="4950327" cy="1066800"/>
          </a:xfrm>
        </p:grpSpPr>
        <p:sp>
          <p:nvSpPr>
            <p:cNvPr id="22" name="Oval 21"/>
            <p:cNvSpPr/>
            <p:nvPr/>
          </p:nvSpPr>
          <p:spPr>
            <a:xfrm>
              <a:off x="5743194" y="4040426"/>
              <a:ext cx="276606" cy="276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5940974" y="3733800"/>
              <a:ext cx="4752547" cy="1066800"/>
              <a:chOff x="5940974" y="3733800"/>
              <a:chExt cx="4752547" cy="1066800"/>
            </a:xfrm>
          </p:grpSpPr>
          <p:pic>
            <p:nvPicPr>
              <p:cNvPr id="9" name="Picture 8"/>
              <p:cNvPicPr>
                <a:picLocks noChangeAspect="1"/>
              </p:cNvPicPr>
              <p:nvPr/>
            </p:nvPicPr>
            <p:blipFill>
              <a:blip r:embed="rId6"/>
              <a:stretch>
                <a:fillRect/>
              </a:stretch>
            </p:blipFill>
            <p:spPr>
              <a:xfrm>
                <a:off x="9575678" y="3733800"/>
                <a:ext cx="1117843" cy="1066800"/>
              </a:xfrm>
              <a:prstGeom prst="rect">
                <a:avLst/>
              </a:prstGeom>
            </p:spPr>
          </p:pic>
          <p:sp>
            <p:nvSpPr>
              <p:cNvPr id="14" name="Right Arrow 13"/>
              <p:cNvSpPr/>
              <p:nvPr/>
            </p:nvSpPr>
            <p:spPr>
              <a:xfrm flipH="1">
                <a:off x="5940974" y="3993960"/>
                <a:ext cx="3680387" cy="341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5722280" y="4758025"/>
            <a:ext cx="4959411" cy="1185575"/>
            <a:chOff x="5722280" y="4758025"/>
            <a:chExt cx="4959411" cy="1185575"/>
          </a:xfrm>
        </p:grpSpPr>
        <p:sp>
          <p:nvSpPr>
            <p:cNvPr id="24" name="Oval 23"/>
            <p:cNvSpPr/>
            <p:nvPr/>
          </p:nvSpPr>
          <p:spPr>
            <a:xfrm>
              <a:off x="5722280" y="4758025"/>
              <a:ext cx="276606" cy="276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5895291" y="4775256"/>
              <a:ext cx="4786400" cy="1168344"/>
              <a:chOff x="5895291" y="4775256"/>
              <a:chExt cx="4786400" cy="1168344"/>
            </a:xfrm>
          </p:grpSpPr>
          <p:pic>
            <p:nvPicPr>
              <p:cNvPr id="10" name="Picture 9"/>
              <p:cNvPicPr>
                <a:picLocks noChangeAspect="1"/>
              </p:cNvPicPr>
              <p:nvPr/>
            </p:nvPicPr>
            <p:blipFill>
              <a:blip r:embed="rId7"/>
              <a:stretch>
                <a:fillRect/>
              </a:stretch>
            </p:blipFill>
            <p:spPr>
              <a:xfrm>
                <a:off x="9563124" y="4871212"/>
                <a:ext cx="1118567" cy="1072388"/>
              </a:xfrm>
              <a:prstGeom prst="rect">
                <a:avLst/>
              </a:prstGeom>
            </p:spPr>
          </p:pic>
          <p:sp>
            <p:nvSpPr>
              <p:cNvPr id="15" name="Right Arrow 14"/>
              <p:cNvSpPr/>
              <p:nvPr/>
            </p:nvSpPr>
            <p:spPr>
              <a:xfrm flipH="1">
                <a:off x="5895291" y="4775256"/>
                <a:ext cx="3680387" cy="341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5" name="Group 24"/>
          <p:cNvGrpSpPr/>
          <p:nvPr/>
        </p:nvGrpSpPr>
        <p:grpSpPr>
          <a:xfrm>
            <a:off x="5767197" y="1447800"/>
            <a:ext cx="4900803" cy="1096851"/>
            <a:chOff x="5767197" y="1447800"/>
            <a:chExt cx="4900803" cy="1096851"/>
          </a:xfrm>
        </p:grpSpPr>
        <p:sp>
          <p:nvSpPr>
            <p:cNvPr id="23" name="Oval 22"/>
            <p:cNvSpPr/>
            <p:nvPr/>
          </p:nvSpPr>
          <p:spPr>
            <a:xfrm>
              <a:off x="5767197" y="1480177"/>
              <a:ext cx="276606" cy="276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5943599" y="1447800"/>
              <a:ext cx="4724401" cy="1096851"/>
              <a:chOff x="5943599" y="1447800"/>
              <a:chExt cx="4724401" cy="1096851"/>
            </a:xfrm>
          </p:grpSpPr>
          <p:pic>
            <p:nvPicPr>
              <p:cNvPr id="4" name="Picture 3"/>
              <p:cNvPicPr>
                <a:picLocks noChangeAspect="1"/>
              </p:cNvPicPr>
              <p:nvPr/>
            </p:nvPicPr>
            <p:blipFill>
              <a:blip r:embed="rId8"/>
              <a:stretch>
                <a:fillRect/>
              </a:stretch>
            </p:blipFill>
            <p:spPr>
              <a:xfrm>
                <a:off x="9601200" y="1447800"/>
                <a:ext cx="1066800" cy="1096851"/>
              </a:xfrm>
              <a:prstGeom prst="rect">
                <a:avLst/>
              </a:prstGeom>
            </p:spPr>
          </p:pic>
          <p:sp>
            <p:nvSpPr>
              <p:cNvPr id="12" name="Right Arrow 11"/>
              <p:cNvSpPr/>
              <p:nvPr/>
            </p:nvSpPr>
            <p:spPr>
              <a:xfrm flipH="1">
                <a:off x="5943599" y="1447800"/>
                <a:ext cx="3680387" cy="341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29" name="Picture 28"/>
          <p:cNvPicPr>
            <a:picLocks noChangeAspect="1"/>
          </p:cNvPicPr>
          <p:nvPr/>
        </p:nvPicPr>
        <p:blipFill>
          <a:blip r:embed="rId9"/>
          <a:stretch>
            <a:fillRect/>
          </a:stretch>
        </p:blipFill>
        <p:spPr>
          <a:xfrm>
            <a:off x="223669" y="1262598"/>
            <a:ext cx="1416732" cy="1422456"/>
          </a:xfrm>
          <a:prstGeom prst="rect">
            <a:avLst/>
          </a:prstGeom>
        </p:spPr>
      </p:pic>
    </p:spTree>
    <p:extLst>
      <p:ext uri="{BB962C8B-B14F-4D97-AF65-F5344CB8AC3E}">
        <p14:creationId xmlns:p14="http://schemas.microsoft.com/office/powerpoint/2010/main" val="1014798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Perceptron</a:t>
            </a:r>
            <a:endParaRPr lang="en-US" dirty="0"/>
          </a:p>
        </p:txBody>
      </p:sp>
      <p:sp>
        <p:nvSpPr>
          <p:cNvPr id="3" name="Content Placeholder 2"/>
          <p:cNvSpPr>
            <a:spLocks noGrp="1"/>
          </p:cNvSpPr>
          <p:nvPr>
            <p:ph idx="1"/>
          </p:nvPr>
        </p:nvSpPr>
        <p:spPr/>
        <p:txBody>
          <a:bodyPr/>
          <a:lstStyle/>
          <a:p>
            <a:r>
              <a:rPr lang="en-US" dirty="0" err="1" smtClean="0"/>
              <a:t>Perceptrons</a:t>
            </a:r>
            <a:r>
              <a:rPr lang="en-US" dirty="0" smtClean="0"/>
              <a:t> were developed in the 1950s and 1960s loosely inspired by the neuron. </a:t>
            </a:r>
            <a:endParaRPr lang="en-US" dirty="0"/>
          </a:p>
        </p:txBody>
      </p:sp>
      <p:pic>
        <p:nvPicPr>
          <p:cNvPr id="4" name="Picture 4"/>
          <p:cNvPicPr>
            <a:picLocks noChangeAspect="1" noChangeArrowheads="1"/>
          </p:cNvPicPr>
          <p:nvPr/>
        </p:nvPicPr>
        <p:blipFill>
          <a:blip r:embed="rId2" cstate="print"/>
          <a:srcRect/>
          <a:stretch>
            <a:fillRect/>
          </a:stretch>
        </p:blipFill>
        <p:spPr bwMode="auto">
          <a:xfrm>
            <a:off x="6248400" y="3048000"/>
            <a:ext cx="5486400" cy="3229583"/>
          </a:xfrm>
          <a:prstGeom prst="rect">
            <a:avLst/>
          </a:prstGeom>
          <a:noFill/>
          <a:ln w="9525">
            <a:noFill/>
            <a:miter lim="800000"/>
            <a:headEnd/>
            <a:tailEnd/>
          </a:ln>
        </p:spPr>
      </p:pic>
      <p:pic>
        <p:nvPicPr>
          <p:cNvPr id="6" name="Picture 5"/>
          <p:cNvPicPr>
            <a:picLocks noChangeAspect="1"/>
          </p:cNvPicPr>
          <p:nvPr/>
        </p:nvPicPr>
        <p:blipFill>
          <a:blip r:embed="rId3"/>
          <a:stretch>
            <a:fillRect/>
          </a:stretch>
        </p:blipFill>
        <p:spPr>
          <a:xfrm>
            <a:off x="1752600" y="3913983"/>
            <a:ext cx="3556000" cy="1752600"/>
          </a:xfrm>
          <a:prstGeom prst="rect">
            <a:avLst/>
          </a:prstGeom>
        </p:spPr>
      </p:pic>
    </p:spTree>
    <p:extLst>
      <p:ext uri="{BB962C8B-B14F-4D97-AF65-F5344CB8AC3E}">
        <p14:creationId xmlns:p14="http://schemas.microsoft.com/office/powerpoint/2010/main" val="183053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tretch>
            <a:fillRect/>
          </a:stretch>
        </p:blipFill>
        <p:spPr>
          <a:xfrm>
            <a:off x="2035314" y="1117600"/>
            <a:ext cx="6858000" cy="5708615"/>
          </a:xfrm>
        </p:spPr>
      </p:pic>
      <p:cxnSp>
        <p:nvCxnSpPr>
          <p:cNvPr id="11" name="Straight Arrow Connector 10"/>
          <p:cNvCxnSpPr/>
          <p:nvPr/>
        </p:nvCxnSpPr>
        <p:spPr>
          <a:xfrm>
            <a:off x="6003295" y="1676400"/>
            <a:ext cx="1921505" cy="817014"/>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Neural Net Architecture</a:t>
            </a:r>
            <a:endParaRPr lang="en-US" dirty="0"/>
          </a:p>
        </p:txBody>
      </p:sp>
      <p:pic>
        <p:nvPicPr>
          <p:cNvPr id="6" name="Picture 5"/>
          <p:cNvPicPr>
            <a:picLocks noChangeAspect="1"/>
          </p:cNvPicPr>
          <p:nvPr/>
        </p:nvPicPr>
        <p:blipFill>
          <a:blip r:embed="rId4"/>
          <a:stretch>
            <a:fillRect/>
          </a:stretch>
        </p:blipFill>
        <p:spPr>
          <a:xfrm>
            <a:off x="335280" y="1371600"/>
            <a:ext cx="1066800" cy="1204452"/>
          </a:xfrm>
          <a:prstGeom prst="rect">
            <a:avLst/>
          </a:prstGeom>
          <a:ln>
            <a:solidFill>
              <a:schemeClr val="tx1"/>
            </a:solidFill>
          </a:ln>
        </p:spPr>
      </p:pic>
      <p:sp>
        <p:nvSpPr>
          <p:cNvPr id="7" name="TextBox 6"/>
          <p:cNvSpPr txBox="1"/>
          <p:nvPr/>
        </p:nvSpPr>
        <p:spPr>
          <a:xfrm>
            <a:off x="1662708" y="1789160"/>
            <a:ext cx="1986441" cy="369332"/>
          </a:xfrm>
          <a:prstGeom prst="rect">
            <a:avLst/>
          </a:prstGeom>
          <a:noFill/>
        </p:spPr>
        <p:txBody>
          <a:bodyPr wrap="none" rtlCol="0">
            <a:spAutoFit/>
          </a:bodyPr>
          <a:lstStyle/>
          <a:p>
            <a:r>
              <a:rPr lang="en-US" dirty="0" smtClean="0"/>
              <a:t>28x28=784 pixels</a:t>
            </a:r>
            <a:endParaRPr lang="en-US" dirty="0"/>
          </a:p>
        </p:txBody>
      </p:sp>
      <p:grpSp>
        <p:nvGrpSpPr>
          <p:cNvPr id="27" name="Group 26"/>
          <p:cNvGrpSpPr/>
          <p:nvPr/>
        </p:nvGrpSpPr>
        <p:grpSpPr>
          <a:xfrm>
            <a:off x="5743194" y="3733800"/>
            <a:ext cx="4950327" cy="1066800"/>
            <a:chOff x="5743194" y="3733800"/>
            <a:chExt cx="4950327" cy="1066800"/>
          </a:xfrm>
        </p:grpSpPr>
        <p:sp>
          <p:nvSpPr>
            <p:cNvPr id="22" name="Oval 21"/>
            <p:cNvSpPr/>
            <p:nvPr/>
          </p:nvSpPr>
          <p:spPr>
            <a:xfrm>
              <a:off x="5743194" y="4040426"/>
              <a:ext cx="276606" cy="276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5940974" y="3733800"/>
              <a:ext cx="4752547" cy="1066800"/>
              <a:chOff x="5940974" y="3733800"/>
              <a:chExt cx="4752547" cy="1066800"/>
            </a:xfrm>
          </p:grpSpPr>
          <p:pic>
            <p:nvPicPr>
              <p:cNvPr id="9" name="Picture 8"/>
              <p:cNvPicPr>
                <a:picLocks noChangeAspect="1"/>
              </p:cNvPicPr>
              <p:nvPr/>
            </p:nvPicPr>
            <p:blipFill>
              <a:blip r:embed="rId5"/>
              <a:stretch>
                <a:fillRect/>
              </a:stretch>
            </p:blipFill>
            <p:spPr>
              <a:xfrm>
                <a:off x="9575678" y="3733800"/>
                <a:ext cx="1117843" cy="1066800"/>
              </a:xfrm>
              <a:prstGeom prst="rect">
                <a:avLst/>
              </a:prstGeom>
            </p:spPr>
          </p:pic>
          <p:sp>
            <p:nvSpPr>
              <p:cNvPr id="14" name="Right Arrow 13"/>
              <p:cNvSpPr/>
              <p:nvPr/>
            </p:nvSpPr>
            <p:spPr>
              <a:xfrm flipH="1">
                <a:off x="5940974" y="3993960"/>
                <a:ext cx="3680387" cy="341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5722280" y="4758025"/>
            <a:ext cx="4959411" cy="1185575"/>
            <a:chOff x="5722280" y="4758025"/>
            <a:chExt cx="4959411" cy="1185575"/>
          </a:xfrm>
        </p:grpSpPr>
        <p:sp>
          <p:nvSpPr>
            <p:cNvPr id="24" name="Oval 23"/>
            <p:cNvSpPr/>
            <p:nvPr/>
          </p:nvSpPr>
          <p:spPr>
            <a:xfrm>
              <a:off x="5722280" y="4758025"/>
              <a:ext cx="276606" cy="276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5895291" y="4775256"/>
              <a:ext cx="4786400" cy="1168344"/>
              <a:chOff x="5895291" y="4775256"/>
              <a:chExt cx="4786400" cy="1168344"/>
            </a:xfrm>
          </p:grpSpPr>
          <p:pic>
            <p:nvPicPr>
              <p:cNvPr id="10" name="Picture 9"/>
              <p:cNvPicPr>
                <a:picLocks noChangeAspect="1"/>
              </p:cNvPicPr>
              <p:nvPr/>
            </p:nvPicPr>
            <p:blipFill>
              <a:blip r:embed="rId6"/>
              <a:stretch>
                <a:fillRect/>
              </a:stretch>
            </p:blipFill>
            <p:spPr>
              <a:xfrm>
                <a:off x="9563124" y="4871212"/>
                <a:ext cx="1118567" cy="1072388"/>
              </a:xfrm>
              <a:prstGeom prst="rect">
                <a:avLst/>
              </a:prstGeom>
            </p:spPr>
          </p:pic>
          <p:sp>
            <p:nvSpPr>
              <p:cNvPr id="15" name="Right Arrow 14"/>
              <p:cNvSpPr/>
              <p:nvPr/>
            </p:nvSpPr>
            <p:spPr>
              <a:xfrm flipH="1">
                <a:off x="5895291" y="4775256"/>
                <a:ext cx="3680387" cy="341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5" name="Group 24"/>
          <p:cNvGrpSpPr/>
          <p:nvPr/>
        </p:nvGrpSpPr>
        <p:grpSpPr>
          <a:xfrm>
            <a:off x="5767197" y="1447800"/>
            <a:ext cx="4900803" cy="1096851"/>
            <a:chOff x="5767197" y="1447800"/>
            <a:chExt cx="4900803" cy="1096851"/>
          </a:xfrm>
        </p:grpSpPr>
        <p:sp>
          <p:nvSpPr>
            <p:cNvPr id="23" name="Oval 22"/>
            <p:cNvSpPr/>
            <p:nvPr/>
          </p:nvSpPr>
          <p:spPr>
            <a:xfrm>
              <a:off x="5767197" y="1480177"/>
              <a:ext cx="276606" cy="276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5943599" y="1447800"/>
              <a:ext cx="4724401" cy="1096851"/>
              <a:chOff x="5943599" y="1447800"/>
              <a:chExt cx="4724401" cy="1096851"/>
            </a:xfrm>
          </p:grpSpPr>
          <p:pic>
            <p:nvPicPr>
              <p:cNvPr id="4" name="Picture 3"/>
              <p:cNvPicPr>
                <a:picLocks noChangeAspect="1"/>
              </p:cNvPicPr>
              <p:nvPr/>
            </p:nvPicPr>
            <p:blipFill>
              <a:blip r:embed="rId7"/>
              <a:stretch>
                <a:fillRect/>
              </a:stretch>
            </p:blipFill>
            <p:spPr>
              <a:xfrm>
                <a:off x="9601200" y="1447800"/>
                <a:ext cx="1066800" cy="1096851"/>
              </a:xfrm>
              <a:prstGeom prst="rect">
                <a:avLst/>
              </a:prstGeom>
            </p:spPr>
          </p:pic>
          <p:sp>
            <p:nvSpPr>
              <p:cNvPr id="12" name="Right Arrow 11"/>
              <p:cNvSpPr/>
              <p:nvPr/>
            </p:nvSpPr>
            <p:spPr>
              <a:xfrm flipH="1">
                <a:off x="5943599" y="1447800"/>
                <a:ext cx="3680387" cy="341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9" name="Oval 28"/>
          <p:cNvSpPr/>
          <p:nvPr/>
        </p:nvSpPr>
        <p:spPr>
          <a:xfrm>
            <a:off x="7924800" y="2394986"/>
            <a:ext cx="276606" cy="276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a:stCxn id="13" idx="3"/>
            <a:endCxn id="29" idx="2"/>
          </p:cNvCxnSpPr>
          <p:nvPr/>
        </p:nvCxnSpPr>
        <p:spPr>
          <a:xfrm flipV="1">
            <a:off x="5943598" y="2533289"/>
            <a:ext cx="1981202" cy="528951"/>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5722280" y="2594340"/>
            <a:ext cx="4945720" cy="1054100"/>
            <a:chOff x="5722280" y="2594340"/>
            <a:chExt cx="4945720" cy="1054100"/>
          </a:xfrm>
        </p:grpSpPr>
        <p:sp>
          <p:nvSpPr>
            <p:cNvPr id="21" name="Oval 20"/>
            <p:cNvSpPr/>
            <p:nvPr/>
          </p:nvSpPr>
          <p:spPr>
            <a:xfrm>
              <a:off x="5722280" y="2946186"/>
              <a:ext cx="276606" cy="276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5943598" y="2594340"/>
              <a:ext cx="4724402" cy="1054100"/>
              <a:chOff x="5943598" y="2594340"/>
              <a:chExt cx="4724402" cy="1054100"/>
            </a:xfrm>
          </p:grpSpPr>
          <p:pic>
            <p:nvPicPr>
              <p:cNvPr id="8" name="Picture 7"/>
              <p:cNvPicPr>
                <a:picLocks noChangeAspect="1"/>
              </p:cNvPicPr>
              <p:nvPr/>
            </p:nvPicPr>
            <p:blipFill>
              <a:blip r:embed="rId8"/>
              <a:stretch>
                <a:fillRect/>
              </a:stretch>
            </p:blipFill>
            <p:spPr>
              <a:xfrm>
                <a:off x="9623987" y="2594340"/>
                <a:ext cx="1044013" cy="1054100"/>
              </a:xfrm>
              <a:prstGeom prst="rect">
                <a:avLst/>
              </a:prstGeom>
            </p:spPr>
          </p:pic>
          <p:sp>
            <p:nvSpPr>
              <p:cNvPr id="13" name="Right Arrow 12"/>
              <p:cNvSpPr/>
              <p:nvPr/>
            </p:nvSpPr>
            <p:spPr>
              <a:xfrm flipH="1">
                <a:off x="5943598" y="2891560"/>
                <a:ext cx="3680387" cy="341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34" name="Straight Arrow Connector 33"/>
          <p:cNvCxnSpPr>
            <a:stCxn id="22" idx="7"/>
            <a:endCxn id="29" idx="3"/>
          </p:cNvCxnSpPr>
          <p:nvPr/>
        </p:nvCxnSpPr>
        <p:spPr>
          <a:xfrm flipV="1">
            <a:off x="5979292" y="2631084"/>
            <a:ext cx="1986016" cy="1449850"/>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24" idx="7"/>
            <a:endCxn id="29" idx="4"/>
          </p:cNvCxnSpPr>
          <p:nvPr/>
        </p:nvCxnSpPr>
        <p:spPr>
          <a:xfrm flipV="1">
            <a:off x="5958378" y="2671592"/>
            <a:ext cx="2104725" cy="2126941"/>
          </a:xfrm>
          <a:prstGeom prst="straightConnector1">
            <a:avLst/>
          </a:prstGeom>
          <a:ln w="762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9"/>
          <a:stretch>
            <a:fillRect/>
          </a:stretch>
        </p:blipFill>
        <p:spPr>
          <a:xfrm>
            <a:off x="223669" y="1295400"/>
            <a:ext cx="1416732" cy="1422456"/>
          </a:xfrm>
          <a:prstGeom prst="rect">
            <a:avLst/>
          </a:prstGeom>
        </p:spPr>
      </p:pic>
      <p:sp>
        <p:nvSpPr>
          <p:cNvPr id="42" name="TextBox 41"/>
          <p:cNvSpPr txBox="1"/>
          <p:nvPr/>
        </p:nvSpPr>
        <p:spPr>
          <a:xfrm>
            <a:off x="8937782" y="2147431"/>
            <a:ext cx="470000" cy="707886"/>
          </a:xfrm>
          <a:prstGeom prst="rect">
            <a:avLst/>
          </a:prstGeom>
          <a:noFill/>
        </p:spPr>
        <p:txBody>
          <a:bodyPr wrap="none" rtlCol="0">
            <a:spAutoFit/>
          </a:bodyPr>
          <a:lstStyle/>
          <a:p>
            <a:r>
              <a:rPr lang="en-US" sz="4000" dirty="0" smtClean="0"/>
              <a:t>0</a:t>
            </a:r>
            <a:endParaRPr lang="en-US" sz="4000" dirty="0"/>
          </a:p>
        </p:txBody>
      </p:sp>
    </p:spTree>
    <p:extLst>
      <p:ext uri="{BB962C8B-B14F-4D97-AF65-F5344CB8AC3E}">
        <p14:creationId xmlns:p14="http://schemas.microsoft.com/office/powerpoint/2010/main" val="82215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Cost Function</a:t>
            </a:r>
            <a:endParaRPr lang="en-US" dirty="0"/>
          </a:p>
        </p:txBody>
      </p:sp>
      <p:sp>
        <p:nvSpPr>
          <p:cNvPr id="3" name="Content Placeholder 2"/>
          <p:cNvSpPr>
            <a:spLocks noGrp="1"/>
          </p:cNvSpPr>
          <p:nvPr>
            <p:ph idx="1"/>
          </p:nvPr>
        </p:nvSpPr>
        <p:spPr/>
        <p:txBody>
          <a:bodyPr/>
          <a:lstStyle/>
          <a:p>
            <a:r>
              <a:rPr lang="en-US" dirty="0" smtClean="0"/>
              <a:t>AKA Loss function or Objective function</a:t>
            </a:r>
          </a:p>
          <a:p>
            <a:r>
              <a:rPr lang="en-US" dirty="0" smtClean="0"/>
              <a:t>Here’s a common one called “Mean Squared Error”</a:t>
            </a:r>
            <a:endParaRPr lang="en-US" dirty="0"/>
          </a:p>
        </p:txBody>
      </p:sp>
      <p:pic>
        <p:nvPicPr>
          <p:cNvPr id="4"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2870200" y="2885281"/>
            <a:ext cx="6451600" cy="1752600"/>
          </a:xfrm>
          <a:prstGeom prst="rect">
            <a:avLst/>
          </a:prstGeom>
          <a:noFill/>
          <a:ln w="9525">
            <a:noFill/>
            <a:miter lim="800000"/>
            <a:headEnd/>
            <a:tailEnd/>
          </a:ln>
        </p:spPr>
      </p:pic>
      <p:sp>
        <p:nvSpPr>
          <p:cNvPr id="5" name="TextBox 4"/>
          <p:cNvSpPr txBox="1"/>
          <p:nvPr/>
        </p:nvSpPr>
        <p:spPr>
          <a:xfrm>
            <a:off x="1219200" y="5061466"/>
            <a:ext cx="659155" cy="369332"/>
          </a:xfrm>
          <a:prstGeom prst="rect">
            <a:avLst/>
          </a:prstGeom>
          <a:noFill/>
        </p:spPr>
        <p:txBody>
          <a:bodyPr wrap="none" rtlCol="0">
            <a:spAutoFit/>
          </a:bodyPr>
          <a:lstStyle/>
          <a:p>
            <a:r>
              <a:rPr lang="en-US" dirty="0" smtClean="0"/>
              <a:t>Cost</a:t>
            </a:r>
            <a:endParaRPr lang="en-US" dirty="0"/>
          </a:p>
        </p:txBody>
      </p:sp>
      <p:sp>
        <p:nvSpPr>
          <p:cNvPr id="6" name="TextBox 5"/>
          <p:cNvSpPr txBox="1"/>
          <p:nvPr/>
        </p:nvSpPr>
        <p:spPr>
          <a:xfrm>
            <a:off x="1970534" y="5061466"/>
            <a:ext cx="1762021" cy="369332"/>
          </a:xfrm>
          <a:prstGeom prst="rect">
            <a:avLst/>
          </a:prstGeom>
          <a:noFill/>
        </p:spPr>
        <p:txBody>
          <a:bodyPr wrap="none" rtlCol="0">
            <a:spAutoFit/>
          </a:bodyPr>
          <a:lstStyle/>
          <a:p>
            <a:r>
              <a:rPr lang="en-US" dirty="0" smtClean="0"/>
              <a:t>weights, biases</a:t>
            </a:r>
            <a:endParaRPr lang="en-US" dirty="0"/>
          </a:p>
        </p:txBody>
      </p:sp>
      <p:sp>
        <p:nvSpPr>
          <p:cNvPr id="7" name="TextBox 6"/>
          <p:cNvSpPr txBox="1"/>
          <p:nvPr/>
        </p:nvSpPr>
        <p:spPr>
          <a:xfrm>
            <a:off x="3048000" y="5029200"/>
            <a:ext cx="184731" cy="369332"/>
          </a:xfrm>
          <a:prstGeom prst="rect">
            <a:avLst/>
          </a:prstGeom>
          <a:noFill/>
        </p:spPr>
        <p:txBody>
          <a:bodyPr wrap="none" rtlCol="0">
            <a:spAutoFit/>
          </a:bodyPr>
          <a:lstStyle/>
          <a:p>
            <a:endParaRPr lang="en-US" dirty="0"/>
          </a:p>
        </p:txBody>
      </p:sp>
      <p:sp>
        <p:nvSpPr>
          <p:cNvPr id="8" name="TextBox 7"/>
          <p:cNvSpPr txBox="1"/>
          <p:nvPr/>
        </p:nvSpPr>
        <p:spPr>
          <a:xfrm>
            <a:off x="4544368" y="5058857"/>
            <a:ext cx="1992853" cy="646331"/>
          </a:xfrm>
          <a:prstGeom prst="rect">
            <a:avLst/>
          </a:prstGeom>
          <a:noFill/>
        </p:spPr>
        <p:txBody>
          <a:bodyPr wrap="none" rtlCol="0">
            <a:spAutoFit/>
          </a:bodyPr>
          <a:lstStyle/>
          <a:p>
            <a:pPr algn="ctr"/>
            <a:r>
              <a:rPr lang="en-US" dirty="0" smtClean="0"/>
              <a:t>n = number of </a:t>
            </a:r>
            <a:br>
              <a:rPr lang="en-US" dirty="0" smtClean="0"/>
            </a:br>
            <a:r>
              <a:rPr lang="en-US" dirty="0" smtClean="0"/>
              <a:t>training examples</a:t>
            </a:r>
            <a:endParaRPr lang="en-US" dirty="0"/>
          </a:p>
        </p:txBody>
      </p:sp>
      <p:sp>
        <p:nvSpPr>
          <p:cNvPr id="9" name="TextBox 8"/>
          <p:cNvSpPr txBox="1"/>
          <p:nvPr/>
        </p:nvSpPr>
        <p:spPr>
          <a:xfrm>
            <a:off x="6629400" y="5058857"/>
            <a:ext cx="1601721" cy="646331"/>
          </a:xfrm>
          <a:prstGeom prst="rect">
            <a:avLst/>
          </a:prstGeom>
          <a:noFill/>
        </p:spPr>
        <p:txBody>
          <a:bodyPr wrap="none" rtlCol="0">
            <a:spAutoFit/>
          </a:bodyPr>
          <a:lstStyle/>
          <a:p>
            <a:pPr algn="ctr"/>
            <a:r>
              <a:rPr lang="en-US" dirty="0" smtClean="0"/>
              <a:t>y(x) = correct </a:t>
            </a:r>
            <a:br>
              <a:rPr lang="en-US" dirty="0" smtClean="0"/>
            </a:br>
            <a:r>
              <a:rPr lang="en-US" dirty="0" smtClean="0"/>
              <a:t>answer</a:t>
            </a:r>
            <a:endParaRPr lang="en-US" dirty="0"/>
          </a:p>
        </p:txBody>
      </p:sp>
      <p:sp>
        <p:nvSpPr>
          <p:cNvPr id="10" name="TextBox 9"/>
          <p:cNvSpPr txBox="1"/>
          <p:nvPr/>
        </p:nvSpPr>
        <p:spPr>
          <a:xfrm>
            <a:off x="8109442" y="5058856"/>
            <a:ext cx="1898918" cy="646331"/>
          </a:xfrm>
          <a:prstGeom prst="rect">
            <a:avLst/>
          </a:prstGeom>
          <a:noFill/>
        </p:spPr>
        <p:txBody>
          <a:bodyPr wrap="none" rtlCol="0">
            <a:spAutoFit/>
          </a:bodyPr>
          <a:lstStyle/>
          <a:p>
            <a:pPr algn="ctr"/>
            <a:r>
              <a:rPr lang="en-US" dirty="0" smtClean="0"/>
              <a:t>a = vector of </a:t>
            </a:r>
            <a:r>
              <a:rPr lang="en-US" smtClean="0"/>
              <a:t/>
            </a:r>
            <a:br>
              <a:rPr lang="en-US" smtClean="0"/>
            </a:br>
            <a:r>
              <a:rPr lang="en-US" smtClean="0"/>
              <a:t>system’s outputs</a:t>
            </a:r>
            <a:endParaRPr lang="en-US" dirty="0"/>
          </a:p>
        </p:txBody>
      </p:sp>
    </p:spTree>
    <p:extLst>
      <p:ext uri="{BB962C8B-B14F-4D97-AF65-F5344CB8AC3E}">
        <p14:creationId xmlns:p14="http://schemas.microsoft.com/office/powerpoint/2010/main" val="5789554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Cost Function</a:t>
            </a:r>
            <a:endParaRPr lang="en-US" dirty="0"/>
          </a:p>
        </p:txBody>
      </p:sp>
      <p:sp>
        <p:nvSpPr>
          <p:cNvPr id="3" name="Content Placeholder 2"/>
          <p:cNvSpPr>
            <a:spLocks noGrp="1"/>
          </p:cNvSpPr>
          <p:nvPr>
            <p:ph idx="1"/>
          </p:nvPr>
        </p:nvSpPr>
        <p:spPr/>
        <p:txBody>
          <a:bodyPr/>
          <a:lstStyle/>
          <a:p>
            <a:r>
              <a:rPr lang="en-US" dirty="0"/>
              <a:t>AKA Loss function or Objective function</a:t>
            </a:r>
          </a:p>
          <a:p>
            <a:r>
              <a:rPr lang="en-US" dirty="0"/>
              <a:t>Here’s a common one called “Mean Squared Error”</a:t>
            </a:r>
          </a:p>
        </p:txBody>
      </p:sp>
      <p:pic>
        <p:nvPicPr>
          <p:cNvPr id="4"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2870200" y="2885281"/>
            <a:ext cx="6451600" cy="1752600"/>
          </a:xfrm>
          <a:prstGeom prst="rect">
            <a:avLst/>
          </a:prstGeom>
          <a:noFill/>
          <a:ln w="9525">
            <a:noFill/>
            <a:miter lim="800000"/>
            <a:headEnd/>
            <a:tailEnd/>
          </a:ln>
        </p:spPr>
      </p:pic>
      <p:sp>
        <p:nvSpPr>
          <p:cNvPr id="5" name="TextBox 4"/>
          <p:cNvSpPr txBox="1"/>
          <p:nvPr/>
        </p:nvSpPr>
        <p:spPr>
          <a:xfrm>
            <a:off x="1219200" y="5061466"/>
            <a:ext cx="659155" cy="369332"/>
          </a:xfrm>
          <a:prstGeom prst="rect">
            <a:avLst/>
          </a:prstGeom>
          <a:noFill/>
        </p:spPr>
        <p:txBody>
          <a:bodyPr wrap="none" rtlCol="0">
            <a:spAutoFit/>
          </a:bodyPr>
          <a:lstStyle/>
          <a:p>
            <a:r>
              <a:rPr lang="en-US" dirty="0" smtClean="0"/>
              <a:t>Cost</a:t>
            </a:r>
            <a:endParaRPr lang="en-US" dirty="0"/>
          </a:p>
        </p:txBody>
      </p:sp>
      <p:sp>
        <p:nvSpPr>
          <p:cNvPr id="6" name="TextBox 5"/>
          <p:cNvSpPr txBox="1"/>
          <p:nvPr/>
        </p:nvSpPr>
        <p:spPr>
          <a:xfrm>
            <a:off x="1970534" y="5061466"/>
            <a:ext cx="1762021" cy="369332"/>
          </a:xfrm>
          <a:prstGeom prst="rect">
            <a:avLst/>
          </a:prstGeom>
          <a:noFill/>
        </p:spPr>
        <p:txBody>
          <a:bodyPr wrap="none" rtlCol="0">
            <a:spAutoFit/>
          </a:bodyPr>
          <a:lstStyle/>
          <a:p>
            <a:r>
              <a:rPr lang="en-US" dirty="0" smtClean="0"/>
              <a:t>weights, biases</a:t>
            </a:r>
            <a:endParaRPr lang="en-US" dirty="0"/>
          </a:p>
        </p:txBody>
      </p:sp>
      <p:sp>
        <p:nvSpPr>
          <p:cNvPr id="7" name="TextBox 6"/>
          <p:cNvSpPr txBox="1"/>
          <p:nvPr/>
        </p:nvSpPr>
        <p:spPr>
          <a:xfrm>
            <a:off x="3048000" y="5029200"/>
            <a:ext cx="184731" cy="369332"/>
          </a:xfrm>
          <a:prstGeom prst="rect">
            <a:avLst/>
          </a:prstGeom>
          <a:noFill/>
        </p:spPr>
        <p:txBody>
          <a:bodyPr wrap="none" rtlCol="0">
            <a:spAutoFit/>
          </a:bodyPr>
          <a:lstStyle/>
          <a:p>
            <a:endParaRPr lang="en-US" dirty="0"/>
          </a:p>
        </p:txBody>
      </p:sp>
      <p:sp>
        <p:nvSpPr>
          <p:cNvPr id="8" name="TextBox 7"/>
          <p:cNvSpPr txBox="1"/>
          <p:nvPr/>
        </p:nvSpPr>
        <p:spPr>
          <a:xfrm>
            <a:off x="4544368" y="5058857"/>
            <a:ext cx="1992853" cy="646331"/>
          </a:xfrm>
          <a:prstGeom prst="rect">
            <a:avLst/>
          </a:prstGeom>
          <a:noFill/>
        </p:spPr>
        <p:txBody>
          <a:bodyPr wrap="none" rtlCol="0">
            <a:spAutoFit/>
          </a:bodyPr>
          <a:lstStyle/>
          <a:p>
            <a:pPr algn="ctr"/>
            <a:r>
              <a:rPr lang="en-US" dirty="0" smtClean="0"/>
              <a:t>n = number of </a:t>
            </a:r>
            <a:br>
              <a:rPr lang="en-US" dirty="0" smtClean="0"/>
            </a:br>
            <a:r>
              <a:rPr lang="en-US" dirty="0" smtClean="0"/>
              <a:t>training examples</a:t>
            </a:r>
            <a:endParaRPr lang="en-US" dirty="0"/>
          </a:p>
        </p:txBody>
      </p:sp>
      <p:sp>
        <p:nvSpPr>
          <p:cNvPr id="9" name="TextBox 8"/>
          <p:cNvSpPr txBox="1"/>
          <p:nvPr/>
        </p:nvSpPr>
        <p:spPr>
          <a:xfrm>
            <a:off x="6629400" y="5058857"/>
            <a:ext cx="1601721" cy="646331"/>
          </a:xfrm>
          <a:prstGeom prst="rect">
            <a:avLst/>
          </a:prstGeom>
          <a:noFill/>
        </p:spPr>
        <p:txBody>
          <a:bodyPr wrap="none" rtlCol="0">
            <a:spAutoFit/>
          </a:bodyPr>
          <a:lstStyle/>
          <a:p>
            <a:pPr algn="ctr"/>
            <a:r>
              <a:rPr lang="en-US" dirty="0" smtClean="0"/>
              <a:t>y(x) = correct </a:t>
            </a:r>
            <a:br>
              <a:rPr lang="en-US" dirty="0" smtClean="0"/>
            </a:br>
            <a:r>
              <a:rPr lang="en-US" dirty="0" smtClean="0"/>
              <a:t>answer</a:t>
            </a:r>
            <a:endParaRPr lang="en-US" dirty="0"/>
          </a:p>
        </p:txBody>
      </p:sp>
      <p:sp>
        <p:nvSpPr>
          <p:cNvPr id="10" name="TextBox 9"/>
          <p:cNvSpPr txBox="1"/>
          <p:nvPr/>
        </p:nvSpPr>
        <p:spPr>
          <a:xfrm>
            <a:off x="8109442" y="5058856"/>
            <a:ext cx="1898918" cy="646331"/>
          </a:xfrm>
          <a:prstGeom prst="rect">
            <a:avLst/>
          </a:prstGeom>
          <a:noFill/>
        </p:spPr>
        <p:txBody>
          <a:bodyPr wrap="none" rtlCol="0">
            <a:spAutoFit/>
          </a:bodyPr>
          <a:lstStyle/>
          <a:p>
            <a:pPr algn="ctr"/>
            <a:r>
              <a:rPr lang="en-US" dirty="0" smtClean="0"/>
              <a:t>a = vector of </a:t>
            </a:r>
            <a:r>
              <a:rPr lang="en-US" smtClean="0"/>
              <a:t/>
            </a:r>
            <a:br>
              <a:rPr lang="en-US" smtClean="0"/>
            </a:br>
            <a:r>
              <a:rPr lang="en-US" smtClean="0"/>
              <a:t>system’s outputs</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8247682"/>
              </p:ext>
            </p:extLst>
          </p:nvPr>
        </p:nvGraphicFramePr>
        <p:xfrm>
          <a:off x="9927838" y="1397001"/>
          <a:ext cx="2187963" cy="5181605"/>
        </p:xfrm>
        <a:graphic>
          <a:graphicData uri="http://schemas.openxmlformats.org/drawingml/2006/table">
            <a:tbl>
              <a:tblPr firstRow="1" bandRow="1">
                <a:tableStyleId>{5C22544A-7EE6-4342-B048-85BDC9FD1C3A}</a:tableStyleId>
              </a:tblPr>
              <a:tblGrid>
                <a:gridCol w="663962"/>
                <a:gridCol w="685800"/>
                <a:gridCol w="838201"/>
              </a:tblGrid>
              <a:tr h="471055">
                <a:tc>
                  <a:txBody>
                    <a:bodyPr/>
                    <a:lstStyle/>
                    <a:p>
                      <a:endParaRPr lang="en-US" dirty="0"/>
                    </a:p>
                  </a:txBody>
                  <a:tcPr>
                    <a:solidFill>
                      <a:schemeClr val="bg1"/>
                    </a:solidFill>
                  </a:tcPr>
                </a:tc>
                <a:tc>
                  <a:txBody>
                    <a:bodyPr/>
                    <a:lstStyle/>
                    <a:p>
                      <a:r>
                        <a:rPr lang="en-US" dirty="0" smtClean="0"/>
                        <a:t>y(x)</a:t>
                      </a:r>
                      <a:endParaRPr lang="en-US" dirty="0"/>
                    </a:p>
                  </a:txBody>
                  <a:tcPr/>
                </a:tc>
                <a:tc>
                  <a:txBody>
                    <a:bodyPr/>
                    <a:lstStyle/>
                    <a:p>
                      <a:r>
                        <a:rPr lang="en-US" dirty="0" smtClean="0"/>
                        <a:t>a</a:t>
                      </a:r>
                      <a:endParaRPr lang="en-US" dirty="0"/>
                    </a:p>
                  </a:txBody>
                  <a:tcPr/>
                </a:tc>
              </a:tr>
              <a:tr h="471055">
                <a:tc>
                  <a:txBody>
                    <a:bodyPr/>
                    <a:lstStyle/>
                    <a:p>
                      <a:r>
                        <a:rPr lang="en-US" dirty="0" smtClean="0"/>
                        <a:t>0</a:t>
                      </a:r>
                      <a:endParaRPr lang="en-US" dirty="0"/>
                    </a:p>
                  </a:txBody>
                  <a:tcPr>
                    <a:noFill/>
                  </a:tcPr>
                </a:tc>
                <a:tc>
                  <a:txBody>
                    <a:bodyPr/>
                    <a:lstStyle/>
                    <a:p>
                      <a:r>
                        <a:rPr lang="en-US" dirty="0" smtClean="0"/>
                        <a:t>0</a:t>
                      </a:r>
                      <a:endParaRPr lang="en-US" dirty="0"/>
                    </a:p>
                  </a:txBody>
                  <a:tcPr/>
                </a:tc>
                <a:tc>
                  <a:txBody>
                    <a:bodyPr/>
                    <a:lstStyle/>
                    <a:p>
                      <a:r>
                        <a:rPr lang="en-US" dirty="0" smtClean="0"/>
                        <a:t>0.01</a:t>
                      </a:r>
                      <a:endParaRPr lang="en-US" dirty="0"/>
                    </a:p>
                  </a:txBody>
                  <a:tcPr/>
                </a:tc>
              </a:tr>
              <a:tr h="471055">
                <a:tc>
                  <a:txBody>
                    <a:bodyPr/>
                    <a:lstStyle/>
                    <a:p>
                      <a:r>
                        <a:rPr lang="en-US" dirty="0" smtClean="0"/>
                        <a:t>1</a:t>
                      </a:r>
                      <a:endParaRPr lang="en-US" dirty="0"/>
                    </a:p>
                  </a:txBody>
                  <a:tcPr>
                    <a:noFill/>
                  </a:tcPr>
                </a:tc>
                <a:tc>
                  <a:txBody>
                    <a:bodyPr/>
                    <a:lstStyle/>
                    <a:p>
                      <a:r>
                        <a:rPr lang="en-US" dirty="0" smtClean="0"/>
                        <a:t>0</a:t>
                      </a:r>
                      <a:endParaRPr lang="en-US" dirty="0"/>
                    </a:p>
                  </a:txBody>
                  <a:tcPr/>
                </a:tc>
                <a:tc>
                  <a:txBody>
                    <a:bodyPr/>
                    <a:lstStyle/>
                    <a:p>
                      <a:r>
                        <a:rPr lang="en-US" dirty="0" smtClean="0"/>
                        <a:t>0.001</a:t>
                      </a:r>
                      <a:endParaRPr lang="en-US" dirty="0"/>
                    </a:p>
                  </a:txBody>
                  <a:tcPr/>
                </a:tc>
              </a:tr>
              <a:tr h="471055">
                <a:tc>
                  <a:txBody>
                    <a:bodyPr/>
                    <a:lstStyle/>
                    <a:p>
                      <a:r>
                        <a:rPr lang="en-US" dirty="0" smtClean="0"/>
                        <a:t>2</a:t>
                      </a:r>
                      <a:endParaRPr lang="en-US" dirty="0"/>
                    </a:p>
                  </a:txBody>
                  <a:tcPr>
                    <a:noFill/>
                  </a:tcPr>
                </a:tc>
                <a:tc>
                  <a:txBody>
                    <a:bodyPr/>
                    <a:lstStyle/>
                    <a:p>
                      <a:r>
                        <a:rPr lang="en-US" dirty="0" smtClean="0"/>
                        <a:t>0</a:t>
                      </a:r>
                      <a:endParaRPr lang="en-US" dirty="0"/>
                    </a:p>
                  </a:txBody>
                  <a:tcPr/>
                </a:tc>
                <a:tc>
                  <a:txBody>
                    <a:bodyPr/>
                    <a:lstStyle/>
                    <a:p>
                      <a:endParaRPr lang="en-US" dirty="0"/>
                    </a:p>
                  </a:txBody>
                  <a:tcPr/>
                </a:tc>
              </a:tr>
              <a:tr h="471055">
                <a:tc>
                  <a:txBody>
                    <a:bodyPr/>
                    <a:lstStyle/>
                    <a:p>
                      <a:r>
                        <a:rPr lang="en-US" dirty="0" smtClean="0"/>
                        <a:t>3</a:t>
                      </a:r>
                      <a:endParaRPr lang="en-US" dirty="0"/>
                    </a:p>
                  </a:txBody>
                  <a:tcPr>
                    <a:noFill/>
                  </a:tcPr>
                </a:tc>
                <a:tc>
                  <a:txBody>
                    <a:bodyPr/>
                    <a:lstStyle/>
                    <a:p>
                      <a:r>
                        <a:rPr lang="en-US" dirty="0" smtClean="0"/>
                        <a:t>0</a:t>
                      </a:r>
                      <a:endParaRPr lang="en-US" dirty="0"/>
                    </a:p>
                  </a:txBody>
                  <a:tcPr/>
                </a:tc>
                <a:tc>
                  <a:txBody>
                    <a:bodyPr/>
                    <a:lstStyle/>
                    <a:p>
                      <a:endParaRPr lang="en-US"/>
                    </a:p>
                  </a:txBody>
                  <a:tcPr/>
                </a:tc>
              </a:tr>
              <a:tr h="471055">
                <a:tc>
                  <a:txBody>
                    <a:bodyPr/>
                    <a:lstStyle/>
                    <a:p>
                      <a:r>
                        <a:rPr lang="en-US" dirty="0" smtClean="0"/>
                        <a:t>4</a:t>
                      </a:r>
                      <a:endParaRPr lang="en-US" dirty="0"/>
                    </a:p>
                  </a:txBody>
                  <a:tcPr>
                    <a:noFill/>
                  </a:tcPr>
                </a:tc>
                <a:tc>
                  <a:txBody>
                    <a:bodyPr/>
                    <a:lstStyle/>
                    <a:p>
                      <a:r>
                        <a:rPr lang="en-US" dirty="0" smtClean="0"/>
                        <a:t>0</a:t>
                      </a:r>
                      <a:endParaRPr lang="en-US" dirty="0"/>
                    </a:p>
                  </a:txBody>
                  <a:tcPr/>
                </a:tc>
                <a:tc>
                  <a:txBody>
                    <a:bodyPr/>
                    <a:lstStyle/>
                    <a:p>
                      <a:endParaRPr lang="en-US"/>
                    </a:p>
                  </a:txBody>
                  <a:tcPr/>
                </a:tc>
              </a:tr>
              <a:tr h="471055">
                <a:tc>
                  <a:txBody>
                    <a:bodyPr/>
                    <a:lstStyle/>
                    <a:p>
                      <a:r>
                        <a:rPr lang="en-US" dirty="0" smtClean="0"/>
                        <a:t>5</a:t>
                      </a:r>
                      <a:endParaRPr lang="en-US" dirty="0"/>
                    </a:p>
                  </a:txBody>
                  <a:tcPr>
                    <a:noFill/>
                  </a:tcPr>
                </a:tc>
                <a:tc>
                  <a:txBody>
                    <a:bodyPr/>
                    <a:lstStyle/>
                    <a:p>
                      <a:r>
                        <a:rPr lang="en-US" dirty="0" smtClean="0"/>
                        <a:t>0</a:t>
                      </a:r>
                      <a:endParaRPr lang="en-US" dirty="0"/>
                    </a:p>
                  </a:txBody>
                  <a:tcPr/>
                </a:tc>
                <a:tc>
                  <a:txBody>
                    <a:bodyPr/>
                    <a:lstStyle/>
                    <a:p>
                      <a:endParaRPr lang="en-US"/>
                    </a:p>
                  </a:txBody>
                  <a:tcPr/>
                </a:tc>
              </a:tr>
              <a:tr h="471055">
                <a:tc>
                  <a:txBody>
                    <a:bodyPr/>
                    <a:lstStyle/>
                    <a:p>
                      <a:r>
                        <a:rPr lang="en-US" dirty="0" smtClean="0"/>
                        <a:t>6</a:t>
                      </a:r>
                      <a:endParaRPr lang="en-US" dirty="0"/>
                    </a:p>
                  </a:txBody>
                  <a:tcPr>
                    <a:noFill/>
                  </a:tcPr>
                </a:tc>
                <a:tc>
                  <a:txBody>
                    <a:bodyPr/>
                    <a:lstStyle/>
                    <a:p>
                      <a:r>
                        <a:rPr lang="en-US" dirty="0" smtClean="0"/>
                        <a:t>1</a:t>
                      </a:r>
                      <a:endParaRPr lang="en-US" dirty="0"/>
                    </a:p>
                  </a:txBody>
                  <a:tcPr/>
                </a:tc>
                <a:tc>
                  <a:txBody>
                    <a:bodyPr/>
                    <a:lstStyle/>
                    <a:p>
                      <a:endParaRPr lang="en-US"/>
                    </a:p>
                  </a:txBody>
                  <a:tcPr/>
                </a:tc>
              </a:tr>
              <a:tr h="471055">
                <a:tc>
                  <a:txBody>
                    <a:bodyPr/>
                    <a:lstStyle/>
                    <a:p>
                      <a:r>
                        <a:rPr lang="en-US" dirty="0" smtClean="0"/>
                        <a:t>7</a:t>
                      </a:r>
                      <a:endParaRPr lang="en-US" dirty="0"/>
                    </a:p>
                  </a:txBody>
                  <a:tcPr>
                    <a:noFill/>
                  </a:tcPr>
                </a:tc>
                <a:tc>
                  <a:txBody>
                    <a:bodyPr/>
                    <a:lstStyle/>
                    <a:p>
                      <a:r>
                        <a:rPr lang="en-US" dirty="0" smtClean="0"/>
                        <a:t>0</a:t>
                      </a:r>
                      <a:endParaRPr lang="en-US" dirty="0"/>
                    </a:p>
                  </a:txBody>
                  <a:tcPr/>
                </a:tc>
                <a:tc>
                  <a:txBody>
                    <a:bodyPr/>
                    <a:lstStyle/>
                    <a:p>
                      <a:endParaRPr lang="en-US"/>
                    </a:p>
                  </a:txBody>
                  <a:tcPr/>
                </a:tc>
              </a:tr>
              <a:tr h="471055">
                <a:tc>
                  <a:txBody>
                    <a:bodyPr/>
                    <a:lstStyle/>
                    <a:p>
                      <a:r>
                        <a:rPr lang="en-US" dirty="0" smtClean="0"/>
                        <a:t>8</a:t>
                      </a:r>
                      <a:endParaRPr lang="en-US" dirty="0"/>
                    </a:p>
                  </a:txBody>
                  <a:tcPr>
                    <a:noFill/>
                  </a:tcPr>
                </a:tc>
                <a:tc>
                  <a:txBody>
                    <a:bodyPr/>
                    <a:lstStyle/>
                    <a:p>
                      <a:r>
                        <a:rPr lang="en-US" dirty="0" smtClean="0"/>
                        <a:t>0</a:t>
                      </a:r>
                      <a:endParaRPr lang="en-US" dirty="0"/>
                    </a:p>
                  </a:txBody>
                  <a:tcPr/>
                </a:tc>
                <a:tc>
                  <a:txBody>
                    <a:bodyPr/>
                    <a:lstStyle/>
                    <a:p>
                      <a:endParaRPr lang="en-US"/>
                    </a:p>
                  </a:txBody>
                  <a:tcPr/>
                </a:tc>
              </a:tr>
              <a:tr h="471055">
                <a:tc>
                  <a:txBody>
                    <a:bodyPr/>
                    <a:lstStyle/>
                    <a:p>
                      <a:r>
                        <a:rPr lang="en-US" dirty="0" smtClean="0"/>
                        <a:t>9</a:t>
                      </a:r>
                      <a:endParaRPr lang="en-US" dirty="0"/>
                    </a:p>
                  </a:txBody>
                  <a:tcPr>
                    <a:noFill/>
                  </a:tcPr>
                </a:tc>
                <a:tc>
                  <a:txBody>
                    <a:bodyPr/>
                    <a:lstStyle/>
                    <a:p>
                      <a:r>
                        <a:rPr lang="en-US" dirty="0" smtClean="0"/>
                        <a:t>0</a:t>
                      </a:r>
                      <a:endParaRPr lang="en-US" dirty="0"/>
                    </a:p>
                  </a:txBody>
                  <a:tcPr/>
                </a:tc>
                <a:tc>
                  <a:txBody>
                    <a:bodyPr/>
                    <a:lstStyle/>
                    <a:p>
                      <a:endParaRPr lang="en-US" dirty="0"/>
                    </a:p>
                  </a:txBody>
                  <a:tcPr/>
                </a:tc>
              </a:tr>
            </a:tbl>
          </a:graphicData>
        </a:graphic>
      </p:graphicFrame>
      <p:pic>
        <p:nvPicPr>
          <p:cNvPr id="15" name="Picture 14"/>
          <p:cNvPicPr>
            <a:picLocks noChangeAspect="1"/>
          </p:cNvPicPr>
          <p:nvPr/>
        </p:nvPicPr>
        <p:blipFill>
          <a:blip r:embed="rId4"/>
          <a:stretch>
            <a:fillRect/>
          </a:stretch>
        </p:blipFill>
        <p:spPr>
          <a:xfrm>
            <a:off x="0" y="-76200"/>
            <a:ext cx="12192000" cy="6858000"/>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4738" y="5745183"/>
            <a:ext cx="4279900" cy="1104900"/>
          </a:xfrm>
          <a:prstGeom prst="rect">
            <a:avLst/>
          </a:prstGeom>
        </p:spPr>
      </p:pic>
    </p:spTree>
    <p:extLst>
      <p:ext uri="{BB962C8B-B14F-4D97-AF65-F5344CB8AC3E}">
        <p14:creationId xmlns:p14="http://schemas.microsoft.com/office/powerpoint/2010/main" val="7458787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21771" y="1153226"/>
            <a:ext cx="7650048" cy="5765800"/>
          </a:xfrm>
        </p:spPr>
      </p:pic>
      <p:sp>
        <p:nvSpPr>
          <p:cNvPr id="2" name="Title 1"/>
          <p:cNvSpPr>
            <a:spLocks noGrp="1"/>
          </p:cNvSpPr>
          <p:nvPr>
            <p:ph type="title"/>
          </p:nvPr>
        </p:nvSpPr>
        <p:spPr/>
        <p:txBody>
          <a:bodyPr/>
          <a:lstStyle/>
          <a:p>
            <a:r>
              <a:rPr lang="en-US" dirty="0" smtClean="0"/>
              <a:t>Minimize the loss function</a:t>
            </a:r>
            <a:endParaRPr lang="en-US" dirty="0"/>
          </a:p>
        </p:txBody>
      </p:sp>
    </p:spTree>
    <p:extLst>
      <p:ext uri="{BB962C8B-B14F-4D97-AF65-F5344CB8AC3E}">
        <p14:creationId xmlns:p14="http://schemas.microsoft.com/office/powerpoint/2010/main" val="19435260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Gradient Descent</a:t>
            </a:r>
            <a:endParaRPr lang="en-US" dirty="0"/>
          </a:p>
        </p:txBody>
      </p:sp>
      <p:pic>
        <p:nvPicPr>
          <p:cNvPr id="4" name="Content Placeholder 3"/>
          <p:cNvPicPr>
            <a:picLocks noGrp="1" noChangeAspect="1"/>
          </p:cNvPicPr>
          <p:nvPr>
            <p:ph idx="1"/>
          </p:nvPr>
        </p:nvPicPr>
        <p:blipFill>
          <a:blip r:embed="rId3"/>
          <a:stretch>
            <a:fillRect/>
          </a:stretch>
        </p:blipFill>
        <p:spPr>
          <a:xfrm>
            <a:off x="1864312" y="1397000"/>
            <a:ext cx="8463375" cy="4729163"/>
          </a:xfrm>
        </p:spPr>
      </p:pic>
    </p:spTree>
    <p:extLst>
      <p:ext uri="{BB962C8B-B14F-4D97-AF65-F5344CB8AC3E}">
        <p14:creationId xmlns:p14="http://schemas.microsoft.com/office/powerpoint/2010/main" val="14142645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0" y="1117600"/>
            <a:ext cx="7650048" cy="5765800"/>
          </a:xfrm>
        </p:spPr>
      </p:pic>
      <p:sp>
        <p:nvSpPr>
          <p:cNvPr id="2" name="Title 1"/>
          <p:cNvSpPr>
            <a:spLocks noGrp="1"/>
          </p:cNvSpPr>
          <p:nvPr>
            <p:ph type="title"/>
          </p:nvPr>
        </p:nvSpPr>
        <p:spPr/>
        <p:txBody>
          <a:bodyPr/>
          <a:lstStyle/>
          <a:p>
            <a:r>
              <a:rPr lang="en-US" dirty="0" smtClean="0"/>
              <a:t>Minimize the loss function</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000" y="1524000"/>
            <a:ext cx="4419600" cy="1320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75700" y="3618016"/>
            <a:ext cx="2882900" cy="5715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15350" y="4227204"/>
            <a:ext cx="3403600" cy="1358900"/>
          </a:xfrm>
          <a:prstGeom prst="rect">
            <a:avLst/>
          </a:prstGeom>
        </p:spPr>
      </p:pic>
      <p:sp>
        <p:nvSpPr>
          <p:cNvPr id="7" name="TextBox 6"/>
          <p:cNvSpPr txBox="1"/>
          <p:nvPr/>
        </p:nvSpPr>
        <p:spPr>
          <a:xfrm>
            <a:off x="7234229" y="4714397"/>
            <a:ext cx="1082349" cy="646331"/>
          </a:xfrm>
          <a:prstGeom prst="rect">
            <a:avLst/>
          </a:prstGeom>
          <a:noFill/>
        </p:spPr>
        <p:txBody>
          <a:bodyPr wrap="none" rtlCol="0">
            <a:spAutoFit/>
          </a:bodyPr>
          <a:lstStyle/>
          <a:p>
            <a:pPr algn="ctr"/>
            <a:r>
              <a:rPr lang="en-US" dirty="0"/>
              <a:t>g</a:t>
            </a:r>
            <a:r>
              <a:rPr lang="en-US" dirty="0" smtClean="0"/>
              <a:t>radient </a:t>
            </a:r>
            <a:br>
              <a:rPr lang="en-US" dirty="0" smtClean="0"/>
            </a:br>
            <a:r>
              <a:rPr lang="en-US" dirty="0" smtClean="0"/>
              <a:t>vector</a:t>
            </a:r>
            <a:endParaRPr lang="en-US" dirty="0"/>
          </a:p>
        </p:txBody>
      </p:sp>
      <p:sp>
        <p:nvSpPr>
          <p:cNvPr id="8" name="TextBox 7"/>
          <p:cNvSpPr txBox="1"/>
          <p:nvPr/>
        </p:nvSpPr>
        <p:spPr>
          <a:xfrm>
            <a:off x="6931873" y="3625933"/>
            <a:ext cx="1479892" cy="646331"/>
          </a:xfrm>
          <a:prstGeom prst="rect">
            <a:avLst/>
          </a:prstGeom>
          <a:noFill/>
        </p:spPr>
        <p:txBody>
          <a:bodyPr wrap="none" rtlCol="0">
            <a:spAutoFit/>
          </a:bodyPr>
          <a:lstStyle/>
          <a:p>
            <a:pPr algn="ctr"/>
            <a:r>
              <a:rPr lang="en-US" dirty="0"/>
              <a:t>vector of </a:t>
            </a:r>
            <a:r>
              <a:rPr lang="en-US" dirty="0" smtClean="0"/>
              <a:t/>
            </a:r>
            <a:br>
              <a:rPr lang="en-US" dirty="0" smtClean="0"/>
            </a:br>
            <a:r>
              <a:rPr lang="en-US" dirty="0" smtClean="0"/>
              <a:t>changes </a:t>
            </a:r>
            <a:r>
              <a:rPr lang="en-US" dirty="0"/>
              <a:t>in v</a:t>
            </a:r>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86800" y="5791200"/>
            <a:ext cx="2844800" cy="647700"/>
          </a:xfrm>
          <a:prstGeom prst="rect">
            <a:avLst/>
          </a:prstGeom>
        </p:spPr>
      </p:pic>
      <p:sp>
        <p:nvSpPr>
          <p:cNvPr id="11" name="TextBox 10"/>
          <p:cNvSpPr txBox="1"/>
          <p:nvPr/>
        </p:nvSpPr>
        <p:spPr>
          <a:xfrm>
            <a:off x="8373293" y="2742148"/>
            <a:ext cx="2839239" cy="369332"/>
          </a:xfrm>
          <a:prstGeom prst="rect">
            <a:avLst/>
          </a:prstGeom>
          <a:noFill/>
        </p:spPr>
        <p:txBody>
          <a:bodyPr wrap="none" rtlCol="0">
            <a:spAutoFit/>
          </a:bodyPr>
          <a:lstStyle/>
          <a:p>
            <a:pPr algn="ctr"/>
            <a:r>
              <a:rPr lang="en-US" dirty="0"/>
              <a:t>(</a:t>
            </a:r>
            <a:r>
              <a:rPr lang="en-US" dirty="0" smtClean="0"/>
              <a:t>we want to minimize this)</a:t>
            </a:r>
            <a:endParaRPr lang="en-US" dirty="0"/>
          </a:p>
        </p:txBody>
      </p:sp>
    </p:spTree>
    <p:extLst>
      <p:ext uri="{BB962C8B-B14F-4D97-AF65-F5344CB8AC3E}">
        <p14:creationId xmlns:p14="http://schemas.microsoft.com/office/powerpoint/2010/main" val="20806902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0" y="1117600"/>
            <a:ext cx="7650048" cy="5765800"/>
          </a:xfrm>
        </p:spPr>
      </p:pic>
      <p:grpSp>
        <p:nvGrpSpPr>
          <p:cNvPr id="21" name="Group 20"/>
          <p:cNvGrpSpPr/>
          <p:nvPr/>
        </p:nvGrpSpPr>
        <p:grpSpPr>
          <a:xfrm>
            <a:off x="6944881" y="1117600"/>
            <a:ext cx="4992072" cy="1447244"/>
            <a:chOff x="6989342" y="1298312"/>
            <a:chExt cx="4992072" cy="1447244"/>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5985" y="1298312"/>
              <a:ext cx="2171700" cy="787400"/>
            </a:xfrm>
            <a:prstGeom prst="rect">
              <a:avLst/>
            </a:prstGeom>
          </p:spPr>
        </p:pic>
        <p:sp>
          <p:nvSpPr>
            <p:cNvPr id="15" name="TextBox 14"/>
            <p:cNvSpPr txBox="1"/>
            <p:nvPr/>
          </p:nvSpPr>
          <p:spPr>
            <a:xfrm>
              <a:off x="6989342" y="1883782"/>
              <a:ext cx="4992072" cy="861774"/>
            </a:xfrm>
            <a:prstGeom prst="rect">
              <a:avLst/>
            </a:prstGeom>
            <a:noFill/>
          </p:spPr>
          <p:txBody>
            <a:bodyPr wrap="none" rtlCol="0">
              <a:spAutoFit/>
            </a:bodyPr>
            <a:lstStyle/>
            <a:p>
              <a:r>
                <a:rPr lang="en-US" sz="2500" dirty="0"/>
                <a:t> </a:t>
              </a:r>
              <a:r>
                <a:rPr lang="en-US" sz="2500" dirty="0" err="1" smtClean="0"/>
                <a:t>η</a:t>
              </a:r>
              <a:r>
                <a:rPr lang="en-US" sz="2500" dirty="0"/>
                <a:t> is a small, positive parameter </a:t>
              </a:r>
              <a:endParaRPr lang="en-US" sz="2500" dirty="0" smtClean="0"/>
            </a:p>
            <a:p>
              <a:pPr algn="ctr"/>
              <a:r>
                <a:rPr lang="en-US" sz="2500" dirty="0" smtClean="0"/>
                <a:t>known </a:t>
              </a:r>
              <a:r>
                <a:rPr lang="en-US" sz="2500" dirty="0"/>
                <a:t>as the </a:t>
              </a:r>
              <a:r>
                <a:rPr lang="en-US" sz="2500" i="1" dirty="0"/>
                <a:t>learning </a:t>
              </a:r>
              <a:r>
                <a:rPr lang="en-US" sz="2500" i="1" dirty="0" smtClean="0"/>
                <a:t>rate</a:t>
              </a:r>
              <a:endParaRPr lang="en-US" sz="2500" dirty="0"/>
            </a:p>
          </p:txBody>
        </p:sp>
      </p:grpSp>
      <p:sp>
        <p:nvSpPr>
          <p:cNvPr id="2" name="Title 1"/>
          <p:cNvSpPr>
            <a:spLocks noGrp="1"/>
          </p:cNvSpPr>
          <p:nvPr>
            <p:ph type="title"/>
          </p:nvPr>
        </p:nvSpPr>
        <p:spPr/>
        <p:txBody>
          <a:bodyPr/>
          <a:lstStyle/>
          <a:p>
            <a:r>
              <a:rPr lang="en-US" dirty="0" smtClean="0"/>
              <a:t>Minimize the loss function</a:t>
            </a:r>
            <a:endParaRPr lang="en-US"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4118" y="3319776"/>
            <a:ext cx="5054600" cy="660400"/>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7754" y="2706877"/>
            <a:ext cx="2844800" cy="647700"/>
          </a:xfrm>
          <a:prstGeom prst="rect">
            <a:avLst/>
          </a:prstGeom>
        </p:spPr>
      </p:pic>
      <p:grpSp>
        <p:nvGrpSpPr>
          <p:cNvPr id="20" name="Group 19"/>
          <p:cNvGrpSpPr/>
          <p:nvPr/>
        </p:nvGrpSpPr>
        <p:grpSpPr>
          <a:xfrm>
            <a:off x="6771338" y="4231513"/>
            <a:ext cx="5490607" cy="1516672"/>
            <a:chOff x="6781800" y="4523413"/>
            <a:chExt cx="5490607" cy="1516672"/>
          </a:xfrm>
        </p:grpSpPr>
        <p:grpSp>
          <p:nvGrpSpPr>
            <p:cNvPr id="19" name="Group 18"/>
            <p:cNvGrpSpPr/>
            <p:nvPr/>
          </p:nvGrpSpPr>
          <p:grpSpPr>
            <a:xfrm>
              <a:off x="6922820" y="4523413"/>
              <a:ext cx="4978029" cy="645646"/>
              <a:chOff x="6954385" y="4586754"/>
              <a:chExt cx="4978029" cy="645646"/>
            </a:xfrm>
          </p:grpSpPr>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54385" y="4635500"/>
                <a:ext cx="3543300" cy="596900"/>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98914" y="4586754"/>
                <a:ext cx="1333500" cy="596900"/>
              </a:xfrm>
              <a:prstGeom prst="rect">
                <a:avLst/>
              </a:prstGeom>
            </p:spPr>
          </p:pic>
        </p:grpSp>
        <p:sp>
          <p:nvSpPr>
            <p:cNvPr id="18" name="TextBox 17"/>
            <p:cNvSpPr txBox="1"/>
            <p:nvPr/>
          </p:nvSpPr>
          <p:spPr>
            <a:xfrm>
              <a:off x="6781800" y="4793590"/>
              <a:ext cx="5490607" cy="1246495"/>
            </a:xfrm>
            <a:prstGeom prst="rect">
              <a:avLst/>
            </a:prstGeom>
            <a:noFill/>
          </p:spPr>
          <p:txBody>
            <a:bodyPr wrap="none" rtlCol="0">
              <a:spAutoFit/>
            </a:bodyPr>
            <a:lstStyle/>
            <a:p>
              <a:pPr algn="ctr"/>
              <a:r>
                <a:rPr lang="en-US" sz="2500" dirty="0"/>
                <a:t/>
              </a:r>
              <a:br>
                <a:rPr lang="en-US" sz="2500" dirty="0"/>
              </a:br>
              <a:r>
                <a:rPr lang="en-US" sz="2500" dirty="0" smtClean="0"/>
                <a:t>C</a:t>
              </a:r>
              <a:r>
                <a:rPr lang="en-US" sz="2500" dirty="0"/>
                <a:t> will always decrease, </a:t>
              </a:r>
              <a:r>
                <a:rPr lang="en-US" sz="2500" dirty="0" smtClean="0"/>
                <a:t>if we change </a:t>
              </a:r>
            </a:p>
            <a:p>
              <a:pPr algn="ctr"/>
              <a:r>
                <a:rPr lang="en-US" sz="2500" dirty="0" smtClean="0"/>
                <a:t>v according to </a:t>
              </a:r>
              <a:r>
                <a:rPr lang="el-GR" sz="2500" dirty="0" err="1"/>
                <a:t>Δv</a:t>
              </a:r>
              <a:r>
                <a:rPr lang="el-GR" sz="2500" dirty="0"/>
                <a:t>=−</a:t>
              </a:r>
              <a:r>
                <a:rPr lang="el-GR" sz="2500" dirty="0" err="1"/>
                <a:t>η∇C</a:t>
              </a:r>
              <a:endParaRPr lang="en-US" sz="2500" dirty="0"/>
            </a:p>
          </p:txBody>
        </p:sp>
      </p:grpSp>
      <p:pic>
        <p:nvPicPr>
          <p:cNvPr id="22" name="Picture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57754" y="6074392"/>
            <a:ext cx="3441700" cy="774700"/>
          </a:xfrm>
          <a:prstGeom prst="rect">
            <a:avLst/>
          </a:prstGeom>
        </p:spPr>
      </p:pic>
    </p:spTree>
    <p:extLst>
      <p:ext uri="{BB962C8B-B14F-4D97-AF65-F5344CB8AC3E}">
        <p14:creationId xmlns:p14="http://schemas.microsoft.com/office/powerpoint/2010/main" val="128370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alphaModFix/>
          </a:blip>
          <a:stretch>
            <a:fillRect/>
          </a:stretch>
        </p:blipFill>
        <p:spPr>
          <a:xfrm>
            <a:off x="0" y="1117600"/>
            <a:ext cx="7650047" cy="5765800"/>
          </a:xfrm>
          <a:prstGeom prst="rect">
            <a:avLst/>
          </a:prstGeom>
        </p:spPr>
      </p:pic>
      <p:sp>
        <p:nvSpPr>
          <p:cNvPr id="2" name="Title 1"/>
          <p:cNvSpPr>
            <a:spLocks noGrp="1"/>
          </p:cNvSpPr>
          <p:nvPr>
            <p:ph type="title"/>
          </p:nvPr>
        </p:nvSpPr>
        <p:spPr/>
        <p:txBody>
          <a:bodyPr/>
          <a:lstStyle/>
          <a:p>
            <a:r>
              <a:rPr lang="en-US" dirty="0" smtClean="0"/>
              <a:t>Minimize the loss function</a:t>
            </a:r>
            <a:endParaRPr lang="en-US" dirty="0"/>
          </a:p>
        </p:txBody>
      </p: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800" y="1371600"/>
            <a:ext cx="3441700" cy="774700"/>
          </a:xfrm>
          <a:prstGeom prst="rect">
            <a:avLst/>
          </a:prstGeom>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800" y="2308596"/>
            <a:ext cx="3441700" cy="774700"/>
          </a:xfrm>
          <a:prstGeom prst="rect">
            <a:avLst/>
          </a:prstGeom>
        </p:spPr>
      </p:pic>
      <p:cxnSp>
        <p:nvCxnSpPr>
          <p:cNvPr id="7" name="Straight Arrow Connector 6"/>
          <p:cNvCxnSpPr/>
          <p:nvPr/>
        </p:nvCxnSpPr>
        <p:spPr>
          <a:xfrm>
            <a:off x="3420272" y="3771900"/>
            <a:ext cx="381000" cy="45720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749317" y="4230584"/>
            <a:ext cx="289283" cy="493816"/>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800" y="3245592"/>
            <a:ext cx="3441700" cy="774700"/>
          </a:xfrm>
          <a:prstGeom prst="rect">
            <a:avLst/>
          </a:prstGeom>
        </p:spPr>
      </p:pic>
      <p:cxnSp>
        <p:nvCxnSpPr>
          <p:cNvPr id="26" name="Straight Arrow Connector 25"/>
          <p:cNvCxnSpPr/>
          <p:nvPr/>
        </p:nvCxnSpPr>
        <p:spPr>
          <a:xfrm>
            <a:off x="4038600" y="4724400"/>
            <a:ext cx="91717" cy="30480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800" y="4182588"/>
            <a:ext cx="3441700" cy="774700"/>
          </a:xfrm>
          <a:prstGeom prst="rect">
            <a:avLst/>
          </a:prstGeom>
        </p:spPr>
      </p:pic>
    </p:spTree>
    <p:extLst>
      <p:ext uri="{BB962C8B-B14F-4D97-AF65-F5344CB8AC3E}">
        <p14:creationId xmlns:p14="http://schemas.microsoft.com/office/powerpoint/2010/main" val="290329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Gradient </a:t>
            </a:r>
            <a:r>
              <a:rPr lang="en-US" dirty="0"/>
              <a:t>descent </a:t>
            </a:r>
            <a:r>
              <a:rPr lang="en-US" dirty="0" smtClean="0"/>
              <a:t>applied to </a:t>
            </a:r>
            <a:r>
              <a:rPr lang="en-US" dirty="0"/>
              <a:t>neural </a:t>
            </a:r>
            <a:r>
              <a:rPr lang="en-US" dirty="0" smtClean="0"/>
              <a:t>networks</a:t>
            </a:r>
            <a:r>
              <a:rPr lang="en-US" dirty="0"/>
              <a:t> </a:t>
            </a:r>
          </a:p>
        </p:txBody>
      </p:sp>
      <p:sp>
        <p:nvSpPr>
          <p:cNvPr id="3" name="Content Placeholder 2"/>
          <p:cNvSpPr>
            <a:spLocks noGrp="1"/>
          </p:cNvSpPr>
          <p:nvPr>
            <p:ph idx="1"/>
          </p:nvPr>
        </p:nvSpPr>
        <p:spPr/>
        <p:txBody>
          <a:bodyPr/>
          <a:lstStyle/>
          <a:p>
            <a:r>
              <a:rPr lang="en-US" dirty="0" smtClean="0"/>
              <a:t>Use </a:t>
            </a:r>
            <a:r>
              <a:rPr lang="en-US" dirty="0"/>
              <a:t>gradient descent to find the weights </a:t>
            </a:r>
            <a:r>
              <a:rPr lang="en-US" dirty="0" err="1" smtClean="0"/>
              <a:t>w</a:t>
            </a:r>
            <a:r>
              <a:rPr lang="en-US" baseline="-25000" dirty="0" err="1" smtClean="0"/>
              <a:t>k</a:t>
            </a:r>
            <a:r>
              <a:rPr lang="en-US" dirty="0"/>
              <a:t> and </a:t>
            </a:r>
            <a:r>
              <a:rPr lang="en-US" dirty="0" smtClean="0"/>
              <a:t>biases </a:t>
            </a:r>
            <a:r>
              <a:rPr lang="en-US" dirty="0" err="1" smtClean="0"/>
              <a:t>b</a:t>
            </a:r>
            <a:r>
              <a:rPr lang="en-US" baseline="-25000" dirty="0" err="1" smtClean="0"/>
              <a:t>l</a:t>
            </a:r>
            <a:r>
              <a:rPr lang="en-US" dirty="0"/>
              <a:t> which minimize</a:t>
            </a:r>
          </a:p>
        </p:txBody>
      </p:sp>
      <p:pic>
        <p:nvPicPr>
          <p:cNvPr id="4"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2667000" y="1905000"/>
            <a:ext cx="6451600" cy="1752600"/>
          </a:xfrm>
          <a:prstGeom prst="rect">
            <a:avLst/>
          </a:prstGeom>
          <a:noFill/>
          <a:ln w="9525">
            <a:noFill/>
            <a:miter lim="800000"/>
            <a:headEnd/>
            <a:tailEnd/>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1400" y="3657600"/>
            <a:ext cx="5324578" cy="3124200"/>
          </a:xfrm>
          <a:prstGeom prst="rect">
            <a:avLst/>
          </a:prstGeom>
        </p:spPr>
      </p:pic>
    </p:spTree>
    <p:extLst>
      <p:ext uri="{BB962C8B-B14F-4D97-AF65-F5344CB8AC3E}">
        <p14:creationId xmlns:p14="http://schemas.microsoft.com/office/powerpoint/2010/main" val="18803855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Gradient </a:t>
            </a:r>
            <a:r>
              <a:rPr lang="en-US" dirty="0"/>
              <a:t>descent </a:t>
            </a:r>
            <a:r>
              <a:rPr lang="en-US" dirty="0" smtClean="0"/>
              <a:t>applied to </a:t>
            </a:r>
            <a:r>
              <a:rPr lang="en-US" dirty="0"/>
              <a:t>neural </a:t>
            </a:r>
            <a:r>
              <a:rPr lang="en-US" dirty="0" smtClean="0"/>
              <a:t>networks</a:t>
            </a:r>
            <a:r>
              <a:rPr lang="en-US" dirty="0"/>
              <a:t> </a:t>
            </a:r>
          </a:p>
        </p:txBody>
      </p:sp>
      <p:sp>
        <p:nvSpPr>
          <p:cNvPr id="3" name="Content Placeholder 2"/>
          <p:cNvSpPr>
            <a:spLocks noGrp="1"/>
          </p:cNvSpPr>
          <p:nvPr>
            <p:ph idx="1"/>
          </p:nvPr>
        </p:nvSpPr>
        <p:spPr/>
        <p:txBody>
          <a:bodyPr/>
          <a:lstStyle/>
          <a:p>
            <a:r>
              <a:rPr lang="en-US" dirty="0" smtClean="0"/>
              <a:t>Problem: our cost </a:t>
            </a:r>
            <a:r>
              <a:rPr lang="en-US" dirty="0"/>
              <a:t>function has the </a:t>
            </a:r>
            <a:r>
              <a:rPr lang="en-US" dirty="0" smtClean="0"/>
              <a:t>form</a:t>
            </a:r>
          </a:p>
          <a:p>
            <a:endParaRPr lang="en-US" dirty="0" smtClean="0"/>
          </a:p>
          <a:p>
            <a:r>
              <a:rPr lang="en-US" dirty="0" smtClean="0"/>
              <a:t>It's </a:t>
            </a:r>
            <a:r>
              <a:rPr lang="en-US" dirty="0"/>
              <a:t>an average over </a:t>
            </a:r>
            <a:r>
              <a:rPr lang="en-US" dirty="0" smtClean="0"/>
              <a:t>costs </a:t>
            </a:r>
            <a:r>
              <a:rPr lang="en-US" dirty="0"/>
              <a:t>for individual training </a:t>
            </a:r>
            <a:r>
              <a:rPr lang="en-US" dirty="0" smtClean="0"/>
              <a:t>examples</a:t>
            </a:r>
          </a:p>
          <a:p>
            <a:endParaRPr lang="en-US" dirty="0" smtClean="0"/>
          </a:p>
          <a:p>
            <a:r>
              <a:rPr lang="en-US" dirty="0" smtClean="0"/>
              <a:t>To </a:t>
            </a:r>
            <a:r>
              <a:rPr lang="en-US" dirty="0"/>
              <a:t>compute the gradient </a:t>
            </a:r>
            <a:r>
              <a:rPr lang="en-US" dirty="0" smtClean="0"/>
              <a:t>∇</a:t>
            </a:r>
            <a:r>
              <a:rPr lang="en-US" dirty="0"/>
              <a:t>C we need to compute the gradients </a:t>
            </a:r>
            <a:r>
              <a:rPr lang="en-US" dirty="0" smtClean="0"/>
              <a:t>∇</a:t>
            </a:r>
            <a:r>
              <a:rPr lang="en-US" dirty="0" err="1"/>
              <a:t>Cx</a:t>
            </a:r>
            <a:r>
              <a:rPr lang="en-US" dirty="0"/>
              <a:t> </a:t>
            </a:r>
            <a:r>
              <a:rPr lang="en-US" dirty="0" smtClean="0"/>
              <a:t>for </a:t>
            </a:r>
            <a:r>
              <a:rPr lang="en-US" dirty="0"/>
              <a:t>each training input, </a:t>
            </a:r>
            <a:r>
              <a:rPr lang="en-US" dirty="0" smtClean="0"/>
              <a:t>x</a:t>
            </a:r>
            <a:r>
              <a:rPr lang="en-US" dirty="0"/>
              <a:t>, and then average </a:t>
            </a:r>
            <a:r>
              <a:rPr lang="en-US" dirty="0" smtClean="0"/>
              <a:t>them</a:t>
            </a:r>
          </a:p>
          <a:p>
            <a:endParaRPr lang="en-US" dirty="0"/>
          </a:p>
          <a:p>
            <a:r>
              <a:rPr lang="en-US" dirty="0" smtClean="0"/>
              <a:t>With lots of </a:t>
            </a:r>
            <a:r>
              <a:rPr lang="en-US" dirty="0"/>
              <a:t>training </a:t>
            </a:r>
            <a:r>
              <a:rPr lang="en-US" dirty="0" smtClean="0"/>
              <a:t>data, </a:t>
            </a:r>
            <a:r>
              <a:rPr lang="en-US" dirty="0"/>
              <a:t>this can take a long </a:t>
            </a:r>
            <a:r>
              <a:rPr lang="en-US" dirty="0" smtClean="0"/>
              <a:t>time.</a:t>
            </a:r>
            <a:endParaRPr lang="en-US" dirty="0"/>
          </a:p>
        </p:txBody>
      </p:sp>
      <p:sp>
        <p:nvSpPr>
          <p:cNvPr id="5" name="TextBox 4"/>
          <p:cNvSpPr txBox="1"/>
          <p:nvPr/>
        </p:nvSpPr>
        <p:spPr>
          <a:xfrm>
            <a:off x="2667000" y="5105400"/>
            <a:ext cx="184731" cy="369332"/>
          </a:xfrm>
          <a:prstGeom prst="rect">
            <a:avLst/>
          </a:prstGeom>
          <a:noFill/>
        </p:spPr>
        <p:txBody>
          <a:bodyPr wrap="none" rtlCol="0">
            <a:spAutoFit/>
          </a:bodyPr>
          <a:lstStyle/>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050" y="1836054"/>
            <a:ext cx="2247900" cy="8636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2050" y="3009891"/>
            <a:ext cx="2235200" cy="75565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7250" y="4763350"/>
            <a:ext cx="2844800" cy="787400"/>
          </a:xfrm>
          <a:prstGeom prst="rect">
            <a:avLst/>
          </a:prstGeom>
        </p:spPr>
      </p:pic>
    </p:spTree>
    <p:extLst>
      <p:ext uri="{BB962C8B-B14F-4D97-AF65-F5344CB8AC3E}">
        <p14:creationId xmlns:p14="http://schemas.microsoft.com/office/powerpoint/2010/main" val="18045209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Perceptron</a:t>
            </a:r>
            <a:endParaRPr lang="en-US" dirty="0"/>
          </a:p>
        </p:txBody>
      </p:sp>
      <p:sp>
        <p:nvSpPr>
          <p:cNvPr id="3" name="Content Placeholder 2"/>
          <p:cNvSpPr>
            <a:spLocks noGrp="1"/>
          </p:cNvSpPr>
          <p:nvPr>
            <p:ph idx="1"/>
          </p:nvPr>
        </p:nvSpPr>
        <p:spPr/>
        <p:txBody>
          <a:bodyPr/>
          <a:lstStyle/>
          <a:p>
            <a:r>
              <a:rPr lang="en-US" dirty="0" smtClean="0"/>
              <a:t>Perceptron </a:t>
            </a:r>
            <a:r>
              <a:rPr lang="en-US" dirty="0"/>
              <a:t>has </a:t>
            </a:r>
            <a:r>
              <a:rPr lang="en-US" dirty="0" smtClean="0"/>
              <a:t>inputs</a:t>
            </a:r>
            <a:r>
              <a:rPr lang="en-US" dirty="0"/>
              <a:t>, x</a:t>
            </a:r>
            <a:r>
              <a:rPr lang="en-US" baseline="-25000" dirty="0"/>
              <a:t>1</a:t>
            </a:r>
            <a:r>
              <a:rPr lang="en-US" dirty="0"/>
              <a:t>,x</a:t>
            </a:r>
            <a:r>
              <a:rPr lang="en-US" baseline="-25000" dirty="0"/>
              <a:t>2</a:t>
            </a:r>
            <a:r>
              <a:rPr lang="en-US" dirty="0" smtClean="0"/>
              <a:t>, .. </a:t>
            </a:r>
            <a:r>
              <a:rPr lang="en-US" dirty="0" err="1" smtClean="0"/>
              <a:t>x</a:t>
            </a:r>
            <a:r>
              <a:rPr lang="en-US" baseline="-25000" dirty="0" err="1" smtClean="0"/>
              <a:t>N</a:t>
            </a:r>
            <a:r>
              <a:rPr lang="en-US" dirty="0" smtClean="0"/>
              <a:t>, and weights w</a:t>
            </a:r>
            <a:r>
              <a:rPr lang="en-US" baseline="-25000" dirty="0" smtClean="0"/>
              <a:t>1</a:t>
            </a:r>
            <a:r>
              <a:rPr lang="en-US" dirty="0" smtClean="0"/>
              <a:t>,w</a:t>
            </a:r>
            <a:r>
              <a:rPr lang="en-US" baseline="-25000" dirty="0" smtClean="0"/>
              <a:t>2</a:t>
            </a:r>
            <a:r>
              <a:rPr lang="en-US" dirty="0"/>
              <a:t>, .. </a:t>
            </a:r>
            <a:r>
              <a:rPr lang="en-US" dirty="0" err="1" smtClean="0"/>
              <a:t>w</a:t>
            </a:r>
            <a:r>
              <a:rPr lang="en-US" baseline="-25000" dirty="0" err="1" smtClean="0"/>
              <a:t>N</a:t>
            </a:r>
            <a:endParaRPr lang="en-US" baseline="-25000" dirty="0" smtClean="0"/>
          </a:p>
          <a:p>
            <a:r>
              <a:rPr lang="en-US" dirty="0" smtClean="0"/>
              <a:t>The perceptron outputs 0 or 1, based on the weighted sum is less than or greater than a threshold value</a:t>
            </a:r>
          </a:p>
          <a:p>
            <a:endParaRPr lang="en-US" dirty="0"/>
          </a:p>
          <a:p>
            <a:endParaRPr lang="en-US" dirty="0" smtClean="0"/>
          </a:p>
          <a:p>
            <a:endParaRPr lang="en-US" dirty="0"/>
          </a:p>
          <a:p>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0" y="4191000"/>
            <a:ext cx="5715000" cy="1019432"/>
          </a:xfrm>
          <a:prstGeom prst="rect">
            <a:avLst/>
          </a:prstGeom>
        </p:spPr>
      </p:pic>
      <p:pic>
        <p:nvPicPr>
          <p:cNvPr id="5" name="Picture 4"/>
          <p:cNvPicPr>
            <a:picLocks noChangeAspect="1"/>
          </p:cNvPicPr>
          <p:nvPr/>
        </p:nvPicPr>
        <p:blipFill>
          <a:blip r:embed="rId3"/>
          <a:stretch>
            <a:fillRect/>
          </a:stretch>
        </p:blipFill>
        <p:spPr>
          <a:xfrm>
            <a:off x="1752600" y="3913983"/>
            <a:ext cx="3556000" cy="1752600"/>
          </a:xfrm>
          <a:prstGeom prst="rect">
            <a:avLst/>
          </a:prstGeom>
        </p:spPr>
      </p:pic>
    </p:spTree>
    <p:extLst>
      <p:ext uri="{BB962C8B-B14F-4D97-AF65-F5344CB8AC3E}">
        <p14:creationId xmlns:p14="http://schemas.microsoft.com/office/powerpoint/2010/main" val="17720827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Stochastic gradient </a:t>
            </a:r>
            <a:r>
              <a:rPr lang="en-US" dirty="0"/>
              <a:t>descent</a:t>
            </a:r>
            <a:r>
              <a:rPr lang="en-US" dirty="0" smtClean="0"/>
              <a:t> </a:t>
            </a:r>
            <a:endParaRPr lang="en-US" dirty="0"/>
          </a:p>
        </p:txBody>
      </p:sp>
      <p:sp>
        <p:nvSpPr>
          <p:cNvPr id="3" name="Content Placeholder 2"/>
          <p:cNvSpPr>
            <a:spLocks noGrp="1"/>
          </p:cNvSpPr>
          <p:nvPr>
            <p:ph idx="1"/>
          </p:nvPr>
        </p:nvSpPr>
        <p:spPr/>
        <p:txBody>
          <a:bodyPr/>
          <a:lstStyle/>
          <a:p>
            <a:r>
              <a:rPr lang="en-US" dirty="0" smtClean="0"/>
              <a:t>Stochastic </a:t>
            </a:r>
            <a:r>
              <a:rPr lang="en-US" dirty="0"/>
              <a:t>gradient descent can be used to speed up </a:t>
            </a:r>
            <a:r>
              <a:rPr lang="en-US" dirty="0" smtClean="0"/>
              <a:t>learning</a:t>
            </a:r>
          </a:p>
          <a:p>
            <a:r>
              <a:rPr lang="en-US" dirty="0" smtClean="0"/>
              <a:t>Estimate </a:t>
            </a:r>
            <a:r>
              <a:rPr lang="en-US" dirty="0"/>
              <a:t>the gradient </a:t>
            </a:r>
            <a:r>
              <a:rPr lang="en-US" dirty="0" smtClean="0"/>
              <a:t>∇</a:t>
            </a:r>
            <a:r>
              <a:rPr lang="en-US" dirty="0"/>
              <a:t>C by computing </a:t>
            </a:r>
            <a:r>
              <a:rPr lang="en-US" dirty="0" smtClean="0"/>
              <a:t>∇</a:t>
            </a:r>
            <a:r>
              <a:rPr lang="en-US" dirty="0" err="1" smtClean="0"/>
              <a:t>Cx</a:t>
            </a:r>
            <a:r>
              <a:rPr lang="en-US" dirty="0" smtClean="0"/>
              <a:t> for </a:t>
            </a:r>
            <a:r>
              <a:rPr lang="en-US" dirty="0"/>
              <a:t>a small sample of randomly chosen training </a:t>
            </a:r>
            <a:r>
              <a:rPr lang="en-US" dirty="0" smtClean="0"/>
              <a:t>inputs, called “mini-batches”</a:t>
            </a:r>
          </a:p>
          <a:p>
            <a:r>
              <a:rPr lang="en-US" dirty="0" smtClean="0"/>
              <a:t>For example</a:t>
            </a:r>
            <a:r>
              <a:rPr lang="en-US" dirty="0"/>
              <a:t>, </a:t>
            </a:r>
            <a:r>
              <a:rPr lang="en-US" dirty="0" smtClean="0"/>
              <a:t>for a </a:t>
            </a:r>
            <a:r>
              <a:rPr lang="en-US" dirty="0"/>
              <a:t>training set of size </a:t>
            </a:r>
            <a:r>
              <a:rPr lang="en-US" dirty="0" smtClean="0"/>
              <a:t>n=60,000 for MNIST, </a:t>
            </a:r>
            <a:r>
              <a:rPr lang="en-US" dirty="0"/>
              <a:t>and </a:t>
            </a:r>
            <a:r>
              <a:rPr lang="en-US" dirty="0" smtClean="0"/>
              <a:t>we choose </a:t>
            </a:r>
            <a:r>
              <a:rPr lang="en-US" dirty="0"/>
              <a:t>a mini-batch size of </a:t>
            </a:r>
            <a:r>
              <a:rPr lang="en-US" dirty="0" smtClean="0"/>
              <a:t>m=10, then we get a 6k speedup</a:t>
            </a:r>
          </a:p>
          <a:p>
            <a:r>
              <a:rPr lang="en-US" dirty="0"/>
              <a:t>By averaging over this small </a:t>
            </a:r>
            <a:r>
              <a:rPr lang="en-US" dirty="0" smtClean="0"/>
              <a:t>sample, we can get a </a:t>
            </a:r>
            <a:r>
              <a:rPr lang="en-US" dirty="0"/>
              <a:t>a good estimate of the true gradient ∇</a:t>
            </a:r>
            <a:r>
              <a:rPr lang="en-US" dirty="0" smtClean="0"/>
              <a:t>C, which speeds up learning</a:t>
            </a:r>
            <a:endParaRPr lang="en-US" dirty="0"/>
          </a:p>
        </p:txBody>
      </p:sp>
    </p:spTree>
    <p:extLst>
      <p:ext uri="{BB962C8B-B14F-4D97-AF65-F5344CB8AC3E}">
        <p14:creationId xmlns:p14="http://schemas.microsoft.com/office/powerpoint/2010/main" val="141121347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a:t>
            </a:r>
            <a:endParaRPr lang="en-US" dirty="0"/>
          </a:p>
        </p:txBody>
      </p:sp>
      <p:pic>
        <p:nvPicPr>
          <p:cNvPr id="5" name="Picture 4"/>
          <p:cNvPicPr>
            <a:picLocks noChangeAspect="1"/>
          </p:cNvPicPr>
          <p:nvPr/>
        </p:nvPicPr>
        <p:blipFill>
          <a:blip r:embed="rId3"/>
          <a:stretch>
            <a:fillRect/>
          </a:stretch>
        </p:blipFill>
        <p:spPr>
          <a:xfrm>
            <a:off x="933450" y="1154889"/>
            <a:ext cx="10325100" cy="7966182"/>
          </a:xfrm>
          <a:prstGeom prst="rect">
            <a:avLst/>
          </a:prstGeom>
        </p:spPr>
      </p:pic>
      <p:pic>
        <p:nvPicPr>
          <p:cNvPr id="6" name="Picture 5"/>
          <p:cNvPicPr>
            <a:picLocks noChangeAspect="1"/>
          </p:cNvPicPr>
          <p:nvPr/>
        </p:nvPicPr>
        <p:blipFill>
          <a:blip r:embed="rId4"/>
          <a:stretch>
            <a:fillRect/>
          </a:stretch>
        </p:blipFill>
        <p:spPr>
          <a:xfrm rot="16200000">
            <a:off x="10275111" y="3613150"/>
            <a:ext cx="3054350" cy="704850"/>
          </a:xfrm>
          <a:prstGeom prst="rect">
            <a:avLst/>
          </a:prstGeom>
        </p:spPr>
      </p:pic>
    </p:spTree>
    <p:extLst>
      <p:ext uri="{BB962C8B-B14F-4D97-AF65-F5344CB8AC3E}">
        <p14:creationId xmlns:p14="http://schemas.microsoft.com/office/powerpoint/2010/main" val="166733656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 classification</a:t>
            </a:r>
            <a:endParaRPr lang="en-US" dirty="0"/>
          </a:p>
        </p:txBody>
      </p:sp>
      <p:sp>
        <p:nvSpPr>
          <p:cNvPr id="4" name="object 3"/>
          <p:cNvSpPr/>
          <p:nvPr/>
        </p:nvSpPr>
        <p:spPr>
          <a:xfrm>
            <a:off x="2518375" y="1638300"/>
            <a:ext cx="3336324" cy="35433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426200" y="1689100"/>
            <a:ext cx="3663966" cy="3683000"/>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2658998" y="5202935"/>
            <a:ext cx="6671945" cy="1247775"/>
          </a:xfrm>
          <a:prstGeom prst="rect">
            <a:avLst/>
          </a:prstGeom>
        </p:spPr>
        <p:txBody>
          <a:bodyPr vert="horz" wrap="square" lIns="0" tIns="12700" rIns="0" bIns="0" rtlCol="0">
            <a:spAutoFit/>
          </a:bodyPr>
          <a:lstStyle/>
          <a:p>
            <a:pPr marL="12700">
              <a:lnSpc>
                <a:spcPct val="100000"/>
              </a:lnSpc>
              <a:spcBef>
                <a:spcPts val="100"/>
              </a:spcBef>
            </a:pPr>
            <a:r>
              <a:rPr sz="1800" spc="-125" dirty="0">
                <a:latin typeface="Trebuchet MS"/>
                <a:cs typeface="Trebuchet MS"/>
              </a:rPr>
              <a:t>Zip</a:t>
            </a:r>
            <a:r>
              <a:rPr sz="1800" spc="-95" dirty="0">
                <a:latin typeface="Trebuchet MS"/>
                <a:cs typeface="Trebuchet MS"/>
              </a:rPr>
              <a:t> </a:t>
            </a:r>
            <a:r>
              <a:rPr sz="1800" spc="-75" dirty="0">
                <a:latin typeface="Trebuchet MS"/>
                <a:cs typeface="Trebuchet MS"/>
              </a:rPr>
              <a:t>codes</a:t>
            </a:r>
            <a:endParaRPr sz="1800">
              <a:latin typeface="Trebuchet MS"/>
              <a:cs typeface="Trebuchet MS"/>
            </a:endParaRPr>
          </a:p>
          <a:p>
            <a:pPr>
              <a:lnSpc>
                <a:spcPct val="100000"/>
              </a:lnSpc>
              <a:spcBef>
                <a:spcPts val="25"/>
              </a:spcBef>
            </a:pPr>
            <a:endParaRPr sz="2500">
              <a:latin typeface="Times New Roman"/>
              <a:cs typeface="Times New Roman"/>
            </a:endParaRPr>
          </a:p>
          <a:p>
            <a:pPr marL="149860" marR="5080">
              <a:lnSpc>
                <a:spcPct val="100000"/>
              </a:lnSpc>
            </a:pPr>
            <a:r>
              <a:rPr sz="2000" b="1" spc="-95" dirty="0">
                <a:latin typeface="Trebuchet MS"/>
                <a:cs typeface="Trebuchet MS"/>
              </a:rPr>
              <a:t>Backpropagation</a:t>
            </a:r>
            <a:r>
              <a:rPr sz="2000" b="1" spc="-275" dirty="0">
                <a:latin typeface="Trebuchet MS"/>
                <a:cs typeface="Trebuchet MS"/>
              </a:rPr>
              <a:t> </a:t>
            </a:r>
            <a:r>
              <a:rPr sz="2000" b="1" spc="-95" dirty="0">
                <a:latin typeface="Trebuchet MS"/>
                <a:cs typeface="Trebuchet MS"/>
              </a:rPr>
              <a:t>applied</a:t>
            </a:r>
            <a:r>
              <a:rPr sz="2000" b="1" spc="-275" dirty="0">
                <a:latin typeface="Trebuchet MS"/>
                <a:cs typeface="Trebuchet MS"/>
              </a:rPr>
              <a:t> </a:t>
            </a:r>
            <a:r>
              <a:rPr sz="2000" b="1" spc="-80" dirty="0">
                <a:latin typeface="Trebuchet MS"/>
                <a:cs typeface="Trebuchet MS"/>
              </a:rPr>
              <a:t>to</a:t>
            </a:r>
            <a:r>
              <a:rPr sz="2000" b="1" spc="-170" dirty="0">
                <a:latin typeface="Trebuchet MS"/>
                <a:cs typeface="Trebuchet MS"/>
              </a:rPr>
              <a:t> </a:t>
            </a:r>
            <a:r>
              <a:rPr sz="2000" b="1" spc="-100" dirty="0">
                <a:latin typeface="Trebuchet MS"/>
                <a:cs typeface="Trebuchet MS"/>
              </a:rPr>
              <a:t>handwritten</a:t>
            </a:r>
            <a:r>
              <a:rPr sz="2000" b="1" spc="-275" dirty="0">
                <a:latin typeface="Trebuchet MS"/>
                <a:cs typeface="Trebuchet MS"/>
              </a:rPr>
              <a:t> </a:t>
            </a:r>
            <a:r>
              <a:rPr sz="2000" b="1" spc="-150" dirty="0">
                <a:latin typeface="Trebuchet MS"/>
                <a:cs typeface="Trebuchet MS"/>
              </a:rPr>
              <a:t>zip</a:t>
            </a:r>
            <a:r>
              <a:rPr sz="2000" b="1" spc="-170" dirty="0">
                <a:latin typeface="Trebuchet MS"/>
                <a:cs typeface="Trebuchet MS"/>
              </a:rPr>
              <a:t> </a:t>
            </a:r>
            <a:r>
              <a:rPr sz="2000" b="1" spc="-120" dirty="0">
                <a:latin typeface="Trebuchet MS"/>
                <a:cs typeface="Trebuchet MS"/>
              </a:rPr>
              <a:t>code</a:t>
            </a:r>
            <a:r>
              <a:rPr sz="2000" b="1" spc="-200" dirty="0">
                <a:latin typeface="Trebuchet MS"/>
                <a:cs typeface="Trebuchet MS"/>
              </a:rPr>
              <a:t> </a:t>
            </a:r>
            <a:r>
              <a:rPr sz="2000" b="1" spc="-120" dirty="0">
                <a:latin typeface="Trebuchet MS"/>
                <a:cs typeface="Trebuchet MS"/>
              </a:rPr>
              <a:t>recognition</a:t>
            </a:r>
            <a:r>
              <a:rPr sz="1800" spc="-120" dirty="0">
                <a:latin typeface="Trebuchet MS"/>
                <a:cs typeface="Trebuchet MS"/>
              </a:rPr>
              <a:t>,  </a:t>
            </a:r>
            <a:r>
              <a:rPr sz="1800" spc="-85" dirty="0">
                <a:latin typeface="Trebuchet MS"/>
                <a:cs typeface="Trebuchet MS"/>
              </a:rPr>
              <a:t>Lecun </a:t>
            </a:r>
            <a:r>
              <a:rPr sz="1800" spc="-100" dirty="0">
                <a:latin typeface="Trebuchet MS"/>
                <a:cs typeface="Trebuchet MS"/>
              </a:rPr>
              <a:t>et </a:t>
            </a:r>
            <a:r>
              <a:rPr sz="1800" spc="-140" dirty="0">
                <a:latin typeface="Trebuchet MS"/>
                <a:cs typeface="Trebuchet MS"/>
              </a:rPr>
              <a:t>al.,</a:t>
            </a:r>
            <a:r>
              <a:rPr sz="1800" spc="-355" dirty="0">
                <a:latin typeface="Trebuchet MS"/>
                <a:cs typeface="Trebuchet MS"/>
              </a:rPr>
              <a:t> </a:t>
            </a:r>
            <a:r>
              <a:rPr sz="1800" spc="-45" dirty="0">
                <a:latin typeface="Trebuchet MS"/>
                <a:cs typeface="Trebuchet MS"/>
              </a:rPr>
              <a:t>1989</a:t>
            </a:r>
            <a:endParaRPr sz="1800">
              <a:latin typeface="Trebuchet MS"/>
              <a:cs typeface="Trebuchet MS"/>
            </a:endParaRPr>
          </a:p>
        </p:txBody>
      </p:sp>
    </p:spTree>
    <p:extLst>
      <p:ext uri="{BB962C8B-B14F-4D97-AF65-F5344CB8AC3E}">
        <p14:creationId xmlns:p14="http://schemas.microsoft.com/office/powerpoint/2010/main" val="12611075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Toward Deep Learning</a:t>
            </a:r>
            <a:endParaRPr lang="en-US" dirty="0"/>
          </a:p>
        </p:txBody>
      </p:sp>
      <p:sp>
        <p:nvSpPr>
          <p:cNvPr id="3" name="Content Placeholder 2"/>
          <p:cNvSpPr>
            <a:spLocks noGrp="1"/>
          </p:cNvSpPr>
          <p:nvPr>
            <p:ph idx="1"/>
          </p:nvPr>
        </p:nvSpPr>
        <p:spPr/>
        <p:txBody>
          <a:bodyPr/>
          <a:lstStyle/>
          <a:p>
            <a:r>
              <a:rPr lang="en-US" dirty="0" smtClean="0"/>
              <a:t>Which of the following contain a face?</a:t>
            </a:r>
          </a:p>
          <a:p>
            <a:endParaRPr lang="en-US" dirty="0"/>
          </a:p>
          <a:p>
            <a:endParaRPr lang="en-US" dirty="0" smtClean="0"/>
          </a:p>
          <a:p>
            <a:endParaRPr lang="en-US" dirty="0"/>
          </a:p>
          <a:p>
            <a:endParaRPr lang="en-US" dirty="0" smtClean="0"/>
          </a:p>
          <a:p>
            <a:endParaRPr lang="en-US" dirty="0"/>
          </a:p>
          <a:p>
            <a:endParaRPr lang="en-US" dirty="0" smtClean="0"/>
          </a:p>
          <a:p>
            <a:r>
              <a:rPr lang="en-US" dirty="0" smtClean="0"/>
              <a:t>Can we approach the problem the same way we do for digits?</a:t>
            </a:r>
          </a:p>
          <a:p>
            <a:endParaRPr lang="en-US" b="1" dirty="0"/>
          </a:p>
        </p:txBody>
      </p:sp>
      <p:pic>
        <p:nvPicPr>
          <p:cNvPr id="4" name="Content Placeholder 3"/>
          <p:cNvPicPr>
            <a:picLocks noChangeAspect="1"/>
          </p:cNvPicPr>
          <p:nvPr/>
        </p:nvPicPr>
        <p:blipFill>
          <a:blip r:embed="rId3"/>
          <a:stretch>
            <a:fillRect/>
          </a:stretch>
        </p:blipFill>
        <p:spPr bwMode="auto">
          <a:xfrm>
            <a:off x="1371600" y="2209800"/>
            <a:ext cx="2286000" cy="3048000"/>
          </a:xfrm>
          <a:prstGeom prst="rect">
            <a:avLst/>
          </a:prstGeom>
          <a:noFill/>
          <a:ln w="9525">
            <a:noFill/>
            <a:miter lim="800000"/>
            <a:headEnd/>
            <a:tailEnd/>
          </a:ln>
        </p:spPr>
      </p:pic>
      <p:pic>
        <p:nvPicPr>
          <p:cNvPr id="5" name="Picture 4"/>
          <p:cNvPicPr>
            <a:picLocks noChangeAspect="1"/>
          </p:cNvPicPr>
          <p:nvPr/>
        </p:nvPicPr>
        <p:blipFill>
          <a:blip r:embed="rId4"/>
          <a:stretch>
            <a:fillRect/>
          </a:stretch>
        </p:blipFill>
        <p:spPr>
          <a:xfrm>
            <a:off x="4038600" y="2209800"/>
            <a:ext cx="3467100" cy="2959100"/>
          </a:xfrm>
          <a:prstGeom prst="rect">
            <a:avLst/>
          </a:prstGeom>
        </p:spPr>
      </p:pic>
      <p:pic>
        <p:nvPicPr>
          <p:cNvPr id="6" name="Picture 5"/>
          <p:cNvPicPr>
            <a:picLocks noChangeAspect="1"/>
          </p:cNvPicPr>
          <p:nvPr/>
        </p:nvPicPr>
        <p:blipFill>
          <a:blip r:embed="rId5"/>
          <a:stretch>
            <a:fillRect/>
          </a:stretch>
        </p:blipFill>
        <p:spPr>
          <a:xfrm>
            <a:off x="7893627" y="2209800"/>
            <a:ext cx="3492500" cy="3048000"/>
          </a:xfrm>
          <a:prstGeom prst="rect">
            <a:avLst/>
          </a:prstGeom>
        </p:spPr>
      </p:pic>
    </p:spTree>
    <p:extLst>
      <p:ext uri="{BB962C8B-B14F-4D97-AF65-F5344CB8AC3E}">
        <p14:creationId xmlns:p14="http://schemas.microsoft.com/office/powerpoint/2010/main" val="12471307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Toward Deep Learning</a:t>
            </a:r>
            <a:endParaRPr lang="en-US" dirty="0"/>
          </a:p>
        </p:txBody>
      </p:sp>
      <p:pic>
        <p:nvPicPr>
          <p:cNvPr id="8" name="Content Placeholder 7"/>
          <p:cNvPicPr>
            <a:picLocks noGrp="1" noChangeAspect="1"/>
          </p:cNvPicPr>
          <p:nvPr>
            <p:ph idx="1"/>
          </p:nvPr>
        </p:nvPicPr>
        <p:blipFill>
          <a:blip r:embed="rId3"/>
          <a:stretch>
            <a:fillRect/>
          </a:stretch>
        </p:blipFill>
        <p:spPr>
          <a:xfrm>
            <a:off x="2563581" y="1397000"/>
            <a:ext cx="7064837" cy="4729163"/>
          </a:xfrm>
        </p:spPr>
      </p:pic>
    </p:spTree>
    <p:extLst>
      <p:ext uri="{BB962C8B-B14F-4D97-AF65-F5344CB8AC3E}">
        <p14:creationId xmlns:p14="http://schemas.microsoft.com/office/powerpoint/2010/main" val="3641160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Toward Deep Learning</a:t>
            </a:r>
            <a:endParaRPr lang="en-US" dirty="0"/>
          </a:p>
        </p:txBody>
      </p:sp>
      <p:sp>
        <p:nvSpPr>
          <p:cNvPr id="7" name="TextBox 6"/>
          <p:cNvSpPr txBox="1"/>
          <p:nvPr/>
        </p:nvSpPr>
        <p:spPr>
          <a:xfrm>
            <a:off x="6139543" y="3360717"/>
            <a:ext cx="184731" cy="369332"/>
          </a:xfrm>
          <a:prstGeom prst="rect">
            <a:avLst/>
          </a:prstGeom>
          <a:noFill/>
        </p:spPr>
        <p:txBody>
          <a:bodyPr wrap="none" rtlCol="0">
            <a:spAutoFit/>
          </a:bodyPr>
          <a:lstStyle/>
          <a:p>
            <a:endParaRPr lang="en-US" dirty="0"/>
          </a:p>
        </p:txBody>
      </p:sp>
      <p:pic>
        <p:nvPicPr>
          <p:cNvPr id="6" name="Content Placeholder 5"/>
          <p:cNvPicPr>
            <a:picLocks noGrp="1" noChangeAspect="1"/>
          </p:cNvPicPr>
          <p:nvPr>
            <p:ph idx="1"/>
          </p:nvPr>
        </p:nvPicPr>
        <p:blipFill>
          <a:blip r:embed="rId3"/>
          <a:stretch>
            <a:fillRect/>
          </a:stretch>
        </p:blipFill>
        <p:spPr>
          <a:xfrm>
            <a:off x="2305050" y="2243931"/>
            <a:ext cx="7581900" cy="3035300"/>
          </a:xfrm>
        </p:spPr>
      </p:pic>
    </p:spTree>
    <p:extLst>
      <p:ext uri="{BB962C8B-B14F-4D97-AF65-F5344CB8AC3E}">
        <p14:creationId xmlns:p14="http://schemas.microsoft.com/office/powerpoint/2010/main" val="164323525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6" name="Picture 5"/>
          <p:cNvPicPr>
            <a:picLocks noChangeAspect="1"/>
          </p:cNvPicPr>
          <p:nvPr/>
        </p:nvPicPr>
        <p:blipFill>
          <a:blip r:embed="rId3"/>
          <a:stretch>
            <a:fillRect/>
          </a:stretch>
        </p:blipFill>
        <p:spPr>
          <a:xfrm>
            <a:off x="-8934" y="-4572000"/>
            <a:ext cx="12200933" cy="12039600"/>
          </a:xfrm>
          <a:prstGeom prst="rect">
            <a:avLst/>
          </a:prstGeom>
        </p:spPr>
      </p:pic>
    </p:spTree>
    <p:extLst>
      <p:ext uri="{BB962C8B-B14F-4D97-AF65-F5344CB8AC3E}">
        <p14:creationId xmlns:p14="http://schemas.microsoft.com/office/powerpoint/2010/main" val="124231108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3" name="Picture 2"/>
          <p:cNvPicPr>
            <a:picLocks noChangeAspect="1"/>
          </p:cNvPicPr>
          <p:nvPr/>
        </p:nvPicPr>
        <p:blipFill>
          <a:blip r:embed="rId3"/>
          <a:stretch>
            <a:fillRect/>
          </a:stretch>
        </p:blipFill>
        <p:spPr>
          <a:xfrm>
            <a:off x="-330200" y="-2438400"/>
            <a:ext cx="12852400" cy="13154810"/>
          </a:xfrm>
          <a:prstGeom prst="rect">
            <a:avLst/>
          </a:prstGeom>
        </p:spPr>
      </p:pic>
    </p:spTree>
    <p:extLst>
      <p:ext uri="{BB962C8B-B14F-4D97-AF65-F5344CB8AC3E}">
        <p14:creationId xmlns:p14="http://schemas.microsoft.com/office/powerpoint/2010/main" val="12234484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Perceptrons</a:t>
            </a:r>
            <a:r>
              <a:rPr lang="en-US" dirty="0" smtClean="0"/>
              <a:t> for decision making</a:t>
            </a:r>
            <a:endParaRPr lang="en-US" dirty="0"/>
          </a:p>
        </p:txBody>
      </p:sp>
      <p:sp>
        <p:nvSpPr>
          <p:cNvPr id="3" name="Content Placeholder 2"/>
          <p:cNvSpPr>
            <a:spLocks noGrp="1"/>
          </p:cNvSpPr>
          <p:nvPr>
            <p:ph idx="1"/>
          </p:nvPr>
        </p:nvSpPr>
        <p:spPr/>
        <p:txBody>
          <a:bodyPr/>
          <a:lstStyle/>
          <a:p>
            <a:r>
              <a:rPr lang="en-US" dirty="0"/>
              <a:t>We can think about the perceptron as a device that makes decisions by weighing up evidence</a:t>
            </a:r>
            <a:r>
              <a:rPr lang="en-US" dirty="0" smtClean="0"/>
              <a:t>.</a:t>
            </a:r>
          </a:p>
          <a:p>
            <a:r>
              <a:rPr lang="en-US" dirty="0" smtClean="0"/>
              <a:t>Example: Suppose there’s a cheese festival in your town.  You like cheese.</a:t>
            </a:r>
          </a:p>
          <a:p>
            <a:endParaRPr lang="en-US" dirty="0"/>
          </a:p>
        </p:txBody>
      </p:sp>
      <p:pic>
        <p:nvPicPr>
          <p:cNvPr id="11" name="Picture 10"/>
          <p:cNvPicPr>
            <a:picLocks noChangeAspect="1"/>
          </p:cNvPicPr>
          <p:nvPr/>
        </p:nvPicPr>
        <p:blipFill>
          <a:blip r:embed="rId2"/>
          <a:stretch>
            <a:fillRect/>
          </a:stretch>
        </p:blipFill>
        <p:spPr>
          <a:xfrm>
            <a:off x="6477000" y="3429000"/>
            <a:ext cx="4064000" cy="3139281"/>
          </a:xfrm>
          <a:prstGeom prst="rect">
            <a:avLst/>
          </a:prstGeom>
        </p:spPr>
      </p:pic>
      <p:pic>
        <p:nvPicPr>
          <p:cNvPr id="13" name="Picture 12"/>
          <p:cNvPicPr>
            <a:picLocks noChangeAspect="1"/>
          </p:cNvPicPr>
          <p:nvPr/>
        </p:nvPicPr>
        <p:blipFill>
          <a:blip r:embed="rId3"/>
          <a:stretch>
            <a:fillRect/>
          </a:stretch>
        </p:blipFill>
        <p:spPr>
          <a:xfrm>
            <a:off x="1752600" y="3913983"/>
            <a:ext cx="3556000" cy="1752600"/>
          </a:xfrm>
          <a:prstGeom prst="rect">
            <a:avLst/>
          </a:prstGeom>
        </p:spPr>
      </p:pic>
    </p:spTree>
    <p:extLst>
      <p:ext uri="{BB962C8B-B14F-4D97-AF65-F5344CB8AC3E}">
        <p14:creationId xmlns:p14="http://schemas.microsoft.com/office/powerpoint/2010/main" val="178760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Perceptrons</a:t>
            </a:r>
            <a:r>
              <a:rPr lang="en-US" dirty="0"/>
              <a:t> for decision making</a:t>
            </a:r>
          </a:p>
        </p:txBody>
      </p:sp>
      <p:sp>
        <p:nvSpPr>
          <p:cNvPr id="3" name="Content Placeholder 2"/>
          <p:cNvSpPr>
            <a:spLocks noGrp="1"/>
          </p:cNvSpPr>
          <p:nvPr>
            <p:ph idx="1"/>
          </p:nvPr>
        </p:nvSpPr>
        <p:spPr/>
        <p:txBody>
          <a:bodyPr/>
          <a:lstStyle/>
          <a:p>
            <a:r>
              <a:rPr lang="en-US" dirty="0"/>
              <a:t>You might use 3 factors to decide whether to go.</a:t>
            </a:r>
          </a:p>
          <a:p>
            <a:pPr marL="514350" indent="-514350">
              <a:buFont typeface="+mj-lt"/>
              <a:buAutoNum type="arabicPeriod"/>
            </a:pPr>
            <a:r>
              <a:rPr lang="en-US" dirty="0"/>
              <a:t>Is the weather good?</a:t>
            </a:r>
          </a:p>
          <a:p>
            <a:pPr marL="514350" indent="-514350">
              <a:buFont typeface="+mj-lt"/>
              <a:buAutoNum type="arabicPeriod"/>
            </a:pPr>
            <a:r>
              <a:rPr lang="en-US" dirty="0"/>
              <a:t>Can your loyal companion come with you?</a:t>
            </a:r>
          </a:p>
          <a:p>
            <a:pPr marL="514350" indent="-514350">
              <a:buFont typeface="+mj-lt"/>
              <a:buAutoNum type="arabicPeriod"/>
            </a:pPr>
            <a:r>
              <a:rPr lang="en-US" dirty="0"/>
              <a:t>Is the festival near public transit</a:t>
            </a:r>
            <a:r>
              <a:rPr lang="en-US" dirty="0" smtClean="0"/>
              <a:t>?</a:t>
            </a:r>
          </a:p>
          <a:p>
            <a:r>
              <a:rPr lang="en-US" dirty="0" smtClean="0"/>
              <a:t>These can be the binary input values to a perceptron  </a:t>
            </a:r>
          </a:p>
          <a:p>
            <a:pPr marL="514350" indent="-514350">
              <a:buFont typeface="+mj-lt"/>
              <a:buAutoNum type="arabicPeriod"/>
            </a:pPr>
            <a:endParaRPr lang="en-US" dirty="0"/>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endParaRPr lang="en-US" dirty="0" smtClean="0"/>
          </a:p>
        </p:txBody>
      </p:sp>
      <p:pic>
        <p:nvPicPr>
          <p:cNvPr id="10" name="Picture 9"/>
          <p:cNvPicPr>
            <a:picLocks noChangeAspect="1"/>
          </p:cNvPicPr>
          <p:nvPr/>
        </p:nvPicPr>
        <p:blipFill>
          <a:blip r:embed="rId3"/>
          <a:stretch>
            <a:fillRect/>
          </a:stretch>
        </p:blipFill>
        <p:spPr>
          <a:xfrm>
            <a:off x="50053" y="4572000"/>
            <a:ext cx="2057400" cy="2057400"/>
          </a:xfrm>
          <a:prstGeom prst="rect">
            <a:avLst/>
          </a:prstGeom>
        </p:spPr>
      </p:pic>
      <p:pic>
        <p:nvPicPr>
          <p:cNvPr id="11" name="Picture 10"/>
          <p:cNvPicPr>
            <a:picLocks noChangeAspect="1"/>
          </p:cNvPicPr>
          <p:nvPr/>
        </p:nvPicPr>
        <p:blipFill>
          <a:blip r:embed="rId4"/>
          <a:stretch>
            <a:fillRect/>
          </a:stretch>
        </p:blipFill>
        <p:spPr>
          <a:xfrm>
            <a:off x="2488453" y="4572000"/>
            <a:ext cx="2886657" cy="2057400"/>
          </a:xfrm>
          <a:prstGeom prst="rect">
            <a:avLst/>
          </a:prstGeom>
        </p:spPr>
      </p:pic>
      <p:pic>
        <p:nvPicPr>
          <p:cNvPr id="12" name="Picture 11"/>
          <p:cNvPicPr>
            <a:picLocks noChangeAspect="1"/>
          </p:cNvPicPr>
          <p:nvPr/>
        </p:nvPicPr>
        <p:blipFill>
          <a:blip r:embed="rId5"/>
          <a:stretch>
            <a:fillRect/>
          </a:stretch>
        </p:blipFill>
        <p:spPr>
          <a:xfrm>
            <a:off x="5735939" y="4572000"/>
            <a:ext cx="2847161" cy="2057400"/>
          </a:xfrm>
          <a:prstGeom prst="rect">
            <a:avLst/>
          </a:prstGeom>
        </p:spPr>
      </p:pic>
      <p:pic>
        <p:nvPicPr>
          <p:cNvPr id="13" name="Picture 12"/>
          <p:cNvPicPr>
            <a:picLocks noChangeAspect="1"/>
          </p:cNvPicPr>
          <p:nvPr/>
        </p:nvPicPr>
        <p:blipFill>
          <a:blip r:embed="rId6"/>
          <a:stretch>
            <a:fillRect/>
          </a:stretch>
        </p:blipFill>
        <p:spPr>
          <a:xfrm>
            <a:off x="8660653" y="4724400"/>
            <a:ext cx="3556000" cy="1752600"/>
          </a:xfrm>
          <a:prstGeom prst="rect">
            <a:avLst/>
          </a:prstGeom>
        </p:spPr>
      </p:pic>
    </p:spTree>
    <p:extLst>
      <p:ext uri="{BB962C8B-B14F-4D97-AF65-F5344CB8AC3E}">
        <p14:creationId xmlns:p14="http://schemas.microsoft.com/office/powerpoint/2010/main" val="725795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Perceptrons</a:t>
            </a:r>
            <a:r>
              <a:rPr lang="en-US" dirty="0"/>
              <a:t> for decision making</a:t>
            </a:r>
          </a:p>
        </p:txBody>
      </p:sp>
      <p:sp>
        <p:nvSpPr>
          <p:cNvPr id="3" name="Content Placeholder 2"/>
          <p:cNvSpPr>
            <a:spLocks noGrp="1"/>
          </p:cNvSpPr>
          <p:nvPr>
            <p:ph idx="1"/>
          </p:nvPr>
        </p:nvSpPr>
        <p:spPr/>
        <p:txBody>
          <a:bodyPr/>
          <a:lstStyle/>
          <a:p>
            <a:r>
              <a:rPr lang="en-US" dirty="0" smtClean="0"/>
              <a:t>By varying weights and the threshold we get different models of decision making </a:t>
            </a:r>
          </a:p>
          <a:p>
            <a:r>
              <a:rPr lang="en-US" dirty="0" smtClean="0"/>
              <a:t>Example 1: w</a:t>
            </a:r>
            <a:r>
              <a:rPr lang="en-US" baseline="-25000" dirty="0" smtClean="0"/>
              <a:t>1</a:t>
            </a:r>
            <a:r>
              <a:rPr lang="en-US" dirty="0" smtClean="0"/>
              <a:t>= 6   w</a:t>
            </a:r>
            <a:r>
              <a:rPr lang="en-US" baseline="-25000" dirty="0" smtClean="0"/>
              <a:t>2 </a:t>
            </a:r>
            <a:r>
              <a:rPr lang="en-US" dirty="0"/>
              <a:t>= </a:t>
            </a:r>
            <a:r>
              <a:rPr lang="en-US" dirty="0" smtClean="0"/>
              <a:t>2</a:t>
            </a:r>
            <a:r>
              <a:rPr lang="en-US" dirty="0"/>
              <a:t>   </a:t>
            </a:r>
            <a:r>
              <a:rPr lang="en-US" dirty="0" smtClean="0"/>
              <a:t>w</a:t>
            </a:r>
            <a:r>
              <a:rPr lang="en-US" baseline="-25000" dirty="0" smtClean="0"/>
              <a:t>3</a:t>
            </a:r>
            <a:r>
              <a:rPr lang="en-US" dirty="0" smtClean="0"/>
              <a:t> </a:t>
            </a:r>
            <a:r>
              <a:rPr lang="en-US" dirty="0"/>
              <a:t>= </a:t>
            </a:r>
            <a:r>
              <a:rPr lang="en-US" dirty="0" smtClean="0"/>
              <a:t>2,  threshold = 5</a:t>
            </a:r>
          </a:p>
          <a:p>
            <a:r>
              <a:rPr lang="en-US" dirty="0" smtClean="0"/>
              <a:t>Example 2: </a:t>
            </a:r>
            <a:r>
              <a:rPr lang="en-US" dirty="0"/>
              <a:t>w</a:t>
            </a:r>
            <a:r>
              <a:rPr lang="en-US" baseline="-25000" dirty="0"/>
              <a:t>1</a:t>
            </a:r>
            <a:r>
              <a:rPr lang="en-US" dirty="0"/>
              <a:t>= 6   w</a:t>
            </a:r>
            <a:r>
              <a:rPr lang="en-US" baseline="-25000" dirty="0"/>
              <a:t>2 </a:t>
            </a:r>
            <a:r>
              <a:rPr lang="en-US" dirty="0"/>
              <a:t>= 2   w</a:t>
            </a:r>
            <a:r>
              <a:rPr lang="en-US" baseline="-25000" dirty="0"/>
              <a:t>3</a:t>
            </a:r>
            <a:r>
              <a:rPr lang="en-US" dirty="0"/>
              <a:t> = 2,  threshold = </a:t>
            </a:r>
            <a:r>
              <a:rPr lang="en-US" dirty="0" smtClean="0"/>
              <a:t>3</a:t>
            </a:r>
            <a:endParaRPr lang="en-US" dirty="0"/>
          </a:p>
          <a:p>
            <a:endParaRPr lang="en-US" dirty="0" smtClean="0"/>
          </a:p>
        </p:txBody>
      </p:sp>
      <p:pic>
        <p:nvPicPr>
          <p:cNvPr id="8" name="Picture 7"/>
          <p:cNvPicPr>
            <a:picLocks noChangeAspect="1"/>
          </p:cNvPicPr>
          <p:nvPr/>
        </p:nvPicPr>
        <p:blipFill>
          <a:blip r:embed="rId3"/>
          <a:stretch>
            <a:fillRect/>
          </a:stretch>
        </p:blipFill>
        <p:spPr>
          <a:xfrm>
            <a:off x="50053" y="4572000"/>
            <a:ext cx="2057400" cy="2057400"/>
          </a:xfrm>
          <a:prstGeom prst="rect">
            <a:avLst/>
          </a:prstGeom>
        </p:spPr>
      </p:pic>
      <p:pic>
        <p:nvPicPr>
          <p:cNvPr id="10" name="Picture 9"/>
          <p:cNvPicPr>
            <a:picLocks noChangeAspect="1"/>
          </p:cNvPicPr>
          <p:nvPr/>
        </p:nvPicPr>
        <p:blipFill>
          <a:blip r:embed="rId4"/>
          <a:stretch>
            <a:fillRect/>
          </a:stretch>
        </p:blipFill>
        <p:spPr>
          <a:xfrm>
            <a:off x="2488453" y="4572000"/>
            <a:ext cx="2886657" cy="2057400"/>
          </a:xfrm>
          <a:prstGeom prst="rect">
            <a:avLst/>
          </a:prstGeom>
        </p:spPr>
      </p:pic>
      <p:pic>
        <p:nvPicPr>
          <p:cNvPr id="11" name="Picture 10"/>
          <p:cNvPicPr>
            <a:picLocks noChangeAspect="1"/>
          </p:cNvPicPr>
          <p:nvPr/>
        </p:nvPicPr>
        <p:blipFill>
          <a:blip r:embed="rId5"/>
          <a:stretch>
            <a:fillRect/>
          </a:stretch>
        </p:blipFill>
        <p:spPr>
          <a:xfrm>
            <a:off x="5735939" y="4572000"/>
            <a:ext cx="2847161" cy="2057400"/>
          </a:xfrm>
          <a:prstGeom prst="rect">
            <a:avLst/>
          </a:prstGeom>
        </p:spPr>
      </p:pic>
      <p:pic>
        <p:nvPicPr>
          <p:cNvPr id="12" name="Picture 11"/>
          <p:cNvPicPr>
            <a:picLocks noChangeAspect="1"/>
          </p:cNvPicPr>
          <p:nvPr/>
        </p:nvPicPr>
        <p:blipFill>
          <a:blip r:embed="rId6"/>
          <a:stretch>
            <a:fillRect/>
          </a:stretch>
        </p:blipFill>
        <p:spPr>
          <a:xfrm>
            <a:off x="8660653" y="4724400"/>
            <a:ext cx="3556000" cy="1752600"/>
          </a:xfrm>
          <a:prstGeom prst="rect">
            <a:avLst/>
          </a:prstGeom>
        </p:spPr>
      </p:pic>
    </p:spTree>
    <p:extLst>
      <p:ext uri="{BB962C8B-B14F-4D97-AF65-F5344CB8AC3E}">
        <p14:creationId xmlns:p14="http://schemas.microsoft.com/office/powerpoint/2010/main" val="1861005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bwMode="auto">
          <a:xfrm>
            <a:off x="406400" y="1447800"/>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dirty="0" smtClean="0"/>
              <a:t>A complex network of </a:t>
            </a:r>
            <a:r>
              <a:rPr lang="en-US" dirty="0" err="1" smtClean="0"/>
              <a:t>perceptrons</a:t>
            </a:r>
            <a:r>
              <a:rPr lang="en-US" dirty="0" smtClean="0"/>
              <a:t> could make quite subtle decisions:</a:t>
            </a:r>
          </a:p>
          <a:p>
            <a:endParaRPr lang="en-US" dirty="0"/>
          </a:p>
          <a:p>
            <a:endParaRPr lang="en-US" dirty="0" smtClean="0"/>
          </a:p>
          <a:p>
            <a:endParaRPr lang="en-US" dirty="0"/>
          </a:p>
          <a:p>
            <a:endParaRPr lang="en-US" dirty="0"/>
          </a:p>
        </p:txBody>
      </p:sp>
      <p:sp>
        <p:nvSpPr>
          <p:cNvPr id="2" name="Title 1"/>
          <p:cNvSpPr>
            <a:spLocks noGrp="1"/>
          </p:cNvSpPr>
          <p:nvPr>
            <p:ph type="title"/>
          </p:nvPr>
        </p:nvSpPr>
        <p:spPr/>
        <p:txBody>
          <a:bodyPr/>
          <a:lstStyle/>
          <a:p>
            <a:r>
              <a:rPr lang="en-US" dirty="0" err="1"/>
              <a:t>Perceptrons</a:t>
            </a:r>
            <a:r>
              <a:rPr lang="en-US" dirty="0"/>
              <a:t> for decision making</a:t>
            </a:r>
          </a:p>
        </p:txBody>
      </p:sp>
      <p:pic>
        <p:nvPicPr>
          <p:cNvPr id="4" name="Content Placeholder 3"/>
          <p:cNvPicPr>
            <a:picLocks noGrp="1" noChangeAspect="1"/>
          </p:cNvPicPr>
          <p:nvPr>
            <p:ph idx="1"/>
          </p:nvPr>
        </p:nvPicPr>
        <p:blipFill>
          <a:blip r:embed="rId3"/>
          <a:stretch>
            <a:fillRect/>
          </a:stretch>
        </p:blipFill>
        <p:spPr>
          <a:xfrm>
            <a:off x="2667000" y="2895600"/>
            <a:ext cx="6858000" cy="2679700"/>
          </a:xfrm>
        </p:spPr>
      </p:pic>
      <p:sp>
        <p:nvSpPr>
          <p:cNvPr id="5" name="Rectangle 4"/>
          <p:cNvSpPr/>
          <p:nvPr/>
        </p:nvSpPr>
        <p:spPr>
          <a:xfrm>
            <a:off x="4267200" y="5385262"/>
            <a:ext cx="954107" cy="369332"/>
          </a:xfrm>
          <a:prstGeom prst="rect">
            <a:avLst/>
          </a:prstGeom>
        </p:spPr>
        <p:txBody>
          <a:bodyPr wrap="none">
            <a:spAutoFit/>
          </a:bodyPr>
          <a:lstStyle/>
          <a:p>
            <a:r>
              <a:rPr lang="en-US" dirty="0" smtClean="0"/>
              <a:t>Layer 1</a:t>
            </a:r>
            <a:endParaRPr lang="en-US" dirty="0"/>
          </a:p>
        </p:txBody>
      </p:sp>
      <p:sp>
        <p:nvSpPr>
          <p:cNvPr id="13" name="Rectangle 12"/>
          <p:cNvSpPr/>
          <p:nvPr/>
        </p:nvSpPr>
        <p:spPr>
          <a:xfrm>
            <a:off x="5715000" y="5561710"/>
            <a:ext cx="954107" cy="369332"/>
          </a:xfrm>
          <a:prstGeom prst="rect">
            <a:avLst/>
          </a:prstGeom>
        </p:spPr>
        <p:txBody>
          <a:bodyPr wrap="none">
            <a:spAutoFit/>
          </a:bodyPr>
          <a:lstStyle/>
          <a:p>
            <a:r>
              <a:rPr lang="en-US" dirty="0" smtClean="0"/>
              <a:t>Layer 2</a:t>
            </a:r>
            <a:endParaRPr lang="en-US" dirty="0"/>
          </a:p>
        </p:txBody>
      </p:sp>
      <p:sp>
        <p:nvSpPr>
          <p:cNvPr id="14" name="Rectangle 13"/>
          <p:cNvSpPr/>
          <p:nvPr/>
        </p:nvSpPr>
        <p:spPr>
          <a:xfrm>
            <a:off x="7315200" y="4495800"/>
            <a:ext cx="954107" cy="369332"/>
          </a:xfrm>
          <a:prstGeom prst="rect">
            <a:avLst/>
          </a:prstGeom>
        </p:spPr>
        <p:txBody>
          <a:bodyPr wrap="none">
            <a:spAutoFit/>
          </a:bodyPr>
          <a:lstStyle/>
          <a:p>
            <a:r>
              <a:rPr lang="en-US" smtClean="0"/>
              <a:t>Layer 3</a:t>
            </a:r>
            <a:endParaRPr lang="en-US" dirty="0"/>
          </a:p>
        </p:txBody>
      </p:sp>
      <p:sp>
        <p:nvSpPr>
          <p:cNvPr id="6" name="TextBox 5"/>
          <p:cNvSpPr txBox="1"/>
          <p:nvPr/>
        </p:nvSpPr>
        <p:spPr>
          <a:xfrm>
            <a:off x="1070966" y="5746376"/>
            <a:ext cx="3733800" cy="646331"/>
          </a:xfrm>
          <a:prstGeom prst="rect">
            <a:avLst/>
          </a:prstGeom>
          <a:noFill/>
        </p:spPr>
        <p:txBody>
          <a:bodyPr wrap="square" rtlCol="0">
            <a:spAutoFit/>
          </a:bodyPr>
          <a:lstStyle/>
          <a:p>
            <a:pPr algn="ctr"/>
            <a:r>
              <a:rPr lang="en-US" dirty="0" smtClean="0"/>
              <a:t>1st</a:t>
            </a:r>
            <a:r>
              <a:rPr lang="en-US" dirty="0"/>
              <a:t> </a:t>
            </a:r>
            <a:r>
              <a:rPr lang="en-US" dirty="0" smtClean="0"/>
              <a:t>layer makes 3 simple decisions</a:t>
            </a:r>
            <a:br>
              <a:rPr lang="en-US" dirty="0" smtClean="0"/>
            </a:br>
            <a:r>
              <a:rPr lang="en-US" dirty="0" smtClean="0"/>
              <a:t>by weighing the input evidence</a:t>
            </a:r>
            <a:endParaRPr lang="en-US" dirty="0"/>
          </a:p>
        </p:txBody>
      </p:sp>
      <p:sp>
        <p:nvSpPr>
          <p:cNvPr id="15" name="TextBox 14"/>
          <p:cNvSpPr txBox="1"/>
          <p:nvPr/>
        </p:nvSpPr>
        <p:spPr>
          <a:xfrm>
            <a:off x="6192053" y="5946548"/>
            <a:ext cx="3733800" cy="923330"/>
          </a:xfrm>
          <a:prstGeom prst="rect">
            <a:avLst/>
          </a:prstGeom>
          <a:noFill/>
        </p:spPr>
        <p:txBody>
          <a:bodyPr wrap="square" rtlCol="0">
            <a:spAutoFit/>
          </a:bodyPr>
          <a:lstStyle/>
          <a:p>
            <a:pPr algn="ctr"/>
            <a:r>
              <a:rPr lang="en-US" dirty="0" smtClean="0"/>
              <a:t>2nd</a:t>
            </a:r>
            <a:r>
              <a:rPr lang="en-US" dirty="0"/>
              <a:t> </a:t>
            </a:r>
            <a:r>
              <a:rPr lang="en-US" dirty="0" smtClean="0"/>
              <a:t>layer makes a decision </a:t>
            </a:r>
            <a:r>
              <a:rPr lang="en-US" dirty="0"/>
              <a:t>by weighing up the results </a:t>
            </a:r>
            <a:r>
              <a:rPr lang="en-US" dirty="0" smtClean="0"/>
              <a:t>from </a:t>
            </a:r>
            <a:r>
              <a:rPr lang="en-US" dirty="0"/>
              <a:t>the </a:t>
            </a:r>
            <a:r>
              <a:rPr lang="en-US" dirty="0" smtClean="0"/>
              <a:t>1</a:t>
            </a:r>
            <a:r>
              <a:rPr lang="en-US" baseline="30000" dirty="0" smtClean="0"/>
              <a:t>st</a:t>
            </a:r>
            <a:r>
              <a:rPr lang="en-US" dirty="0" smtClean="0"/>
              <a:t> layer </a:t>
            </a:r>
            <a:r>
              <a:rPr lang="en-US" dirty="0"/>
              <a:t>of decision-making</a:t>
            </a:r>
          </a:p>
        </p:txBody>
      </p:sp>
      <p:sp>
        <p:nvSpPr>
          <p:cNvPr id="16" name="TextBox 15"/>
          <p:cNvSpPr txBox="1"/>
          <p:nvPr/>
        </p:nvSpPr>
        <p:spPr>
          <a:xfrm>
            <a:off x="8058953" y="4740648"/>
            <a:ext cx="3733800" cy="646331"/>
          </a:xfrm>
          <a:prstGeom prst="rect">
            <a:avLst/>
          </a:prstGeom>
          <a:noFill/>
        </p:spPr>
        <p:txBody>
          <a:bodyPr wrap="square" rtlCol="0">
            <a:spAutoFit/>
          </a:bodyPr>
          <a:lstStyle/>
          <a:p>
            <a:pPr algn="ctr"/>
            <a:r>
              <a:rPr lang="en-US" dirty="0" smtClean="0"/>
              <a:t>Complex </a:t>
            </a:r>
            <a:r>
              <a:rPr lang="en-US" dirty="0"/>
              <a:t>decisions can be made by the perceptron in the third layer</a:t>
            </a:r>
          </a:p>
        </p:txBody>
      </p:sp>
    </p:spTree>
    <p:extLst>
      <p:ext uri="{BB962C8B-B14F-4D97-AF65-F5344CB8AC3E}">
        <p14:creationId xmlns:p14="http://schemas.microsoft.com/office/powerpoint/2010/main" val="1394483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bwMode="auto">
          <a:xfrm>
            <a:off x="381000" y="1447800"/>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dirty="0" smtClean="0"/>
              <a:t>Two notational changes simplify the way that </a:t>
            </a:r>
            <a:r>
              <a:rPr lang="en-US" dirty="0" err="1" smtClean="0"/>
              <a:t>perceptrons</a:t>
            </a:r>
            <a:r>
              <a:rPr lang="en-US" dirty="0" smtClean="0"/>
              <a:t> are described. </a:t>
            </a:r>
          </a:p>
          <a:p>
            <a:r>
              <a:rPr lang="en-US" dirty="0" smtClean="0"/>
              <a:t>The first change is to replace the weighted sum as a dot product</a:t>
            </a:r>
          </a:p>
          <a:p>
            <a:endParaRPr lang="en-US" dirty="0"/>
          </a:p>
          <a:p>
            <a:r>
              <a:rPr lang="en-US" dirty="0"/>
              <a:t>The second change is to move the threshold to the other side of the inequality, and to replace it </a:t>
            </a:r>
            <a:r>
              <a:rPr lang="en-US" dirty="0" smtClean="0"/>
              <a:t>by a </a:t>
            </a:r>
            <a:r>
              <a:rPr lang="en-US" i="1" dirty="0" smtClean="0"/>
              <a:t>bias</a:t>
            </a:r>
            <a:r>
              <a:rPr lang="en-US" dirty="0"/>
              <a:t>, b≡−threshold</a:t>
            </a:r>
          </a:p>
          <a:p>
            <a:endParaRPr lang="en-US" dirty="0" smtClean="0"/>
          </a:p>
          <a:p>
            <a:endParaRPr lang="en-US" dirty="0"/>
          </a:p>
          <a:p>
            <a:endParaRPr lang="en-US" dirty="0"/>
          </a:p>
        </p:txBody>
      </p:sp>
      <p:sp>
        <p:nvSpPr>
          <p:cNvPr id="2" name="Title 1"/>
          <p:cNvSpPr>
            <a:spLocks noGrp="1"/>
          </p:cNvSpPr>
          <p:nvPr>
            <p:ph type="title"/>
          </p:nvPr>
        </p:nvSpPr>
        <p:spPr/>
        <p:txBody>
          <a:bodyPr/>
          <a:lstStyle/>
          <a:p>
            <a:r>
              <a:rPr lang="en-US" dirty="0"/>
              <a:t>Weights, bias and dot products</a:t>
            </a:r>
          </a:p>
        </p:txBody>
      </p:sp>
      <p:pic>
        <p:nvPicPr>
          <p:cNvPr id="4" name="Content Placeholder 3"/>
          <p:cNvPicPr>
            <a:picLocks noGrp="1" noChangeAspect="1"/>
          </p:cNvPicPr>
          <p:nvPr>
            <p:ph idx="1"/>
          </p:nvPr>
        </p:nvPicPr>
        <p:blipFill>
          <a:blip r:embed="rId3"/>
          <a:stretch>
            <a:fillRect/>
          </a:stretch>
        </p:blipFill>
        <p:spPr>
          <a:xfrm>
            <a:off x="7010400" y="4818040"/>
            <a:ext cx="5103188" cy="1254081"/>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4935365"/>
            <a:ext cx="5715000" cy="101943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8200" y="3200400"/>
            <a:ext cx="2895600" cy="533785"/>
          </a:xfrm>
          <a:prstGeom prst="rect">
            <a:avLst/>
          </a:prstGeom>
        </p:spPr>
      </p:pic>
    </p:spTree>
    <p:extLst>
      <p:ext uri="{BB962C8B-B14F-4D97-AF65-F5344CB8AC3E}">
        <p14:creationId xmlns:p14="http://schemas.microsoft.com/office/powerpoint/2010/main" val="716572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making OR logical functions</a:t>
            </a:r>
            <a:endParaRPr lang="en-US" dirty="0"/>
          </a:p>
        </p:txBody>
      </p:sp>
      <p:sp>
        <p:nvSpPr>
          <p:cNvPr id="3" name="Content Placeholder 2"/>
          <p:cNvSpPr>
            <a:spLocks noGrp="1"/>
          </p:cNvSpPr>
          <p:nvPr>
            <p:ph idx="1"/>
          </p:nvPr>
        </p:nvSpPr>
        <p:spPr/>
        <p:txBody>
          <a:bodyPr/>
          <a:lstStyle/>
          <a:p>
            <a:r>
              <a:rPr lang="en-US" dirty="0" err="1"/>
              <a:t>P</a:t>
            </a:r>
            <a:r>
              <a:rPr lang="en-US" dirty="0" err="1" smtClean="0"/>
              <a:t>erceptrons</a:t>
            </a:r>
            <a:r>
              <a:rPr lang="en-US" dirty="0" smtClean="0"/>
              <a:t> </a:t>
            </a:r>
            <a:r>
              <a:rPr lang="en-US" dirty="0"/>
              <a:t>can </a:t>
            </a:r>
            <a:r>
              <a:rPr lang="en-US" dirty="0" smtClean="0"/>
              <a:t>be used is to compute logical functions like AND, OR and NAND</a:t>
            </a:r>
          </a:p>
          <a:p>
            <a:r>
              <a:rPr lang="en-US" dirty="0" smtClean="0"/>
              <a:t>Example:</a:t>
            </a:r>
          </a:p>
        </p:txBody>
      </p:sp>
      <p:pic>
        <p:nvPicPr>
          <p:cNvPr id="4" name="Picture 3"/>
          <p:cNvPicPr>
            <a:picLocks noChangeAspect="1"/>
          </p:cNvPicPr>
          <p:nvPr/>
        </p:nvPicPr>
        <p:blipFill>
          <a:blip r:embed="rId3"/>
          <a:stretch>
            <a:fillRect/>
          </a:stretch>
        </p:blipFill>
        <p:spPr>
          <a:xfrm>
            <a:off x="609600" y="3810000"/>
            <a:ext cx="4457212" cy="1854200"/>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868700898"/>
              </p:ext>
            </p:extLst>
          </p:nvPr>
        </p:nvGraphicFramePr>
        <p:xfrm>
          <a:off x="5278977" y="3657600"/>
          <a:ext cx="6350001" cy="1524000"/>
        </p:xfrm>
        <a:graphic>
          <a:graphicData uri="http://schemas.openxmlformats.org/drawingml/2006/table">
            <a:tbl>
              <a:tblPr firstRow="1" bandRow="1">
                <a:tableStyleId>{5C22544A-7EE6-4342-B048-85BDC9FD1C3A}</a:tableStyleId>
              </a:tblPr>
              <a:tblGrid>
                <a:gridCol w="2116667"/>
                <a:gridCol w="2281756"/>
                <a:gridCol w="1951578"/>
              </a:tblGrid>
              <a:tr h="370840">
                <a:tc>
                  <a:txBody>
                    <a:bodyPr/>
                    <a:lstStyle/>
                    <a:p>
                      <a:r>
                        <a:rPr lang="en-US" dirty="0" smtClean="0"/>
                        <a:t>Input </a:t>
                      </a:r>
                      <a:endParaRPr lang="en-US" dirty="0"/>
                    </a:p>
                  </a:txBody>
                  <a:tcPr/>
                </a:tc>
                <a:tc>
                  <a:txBody>
                    <a:bodyPr/>
                    <a:lstStyle/>
                    <a:p>
                      <a:r>
                        <a:rPr lang="en-US" dirty="0" smtClean="0"/>
                        <a:t>Weighted</a:t>
                      </a:r>
                      <a:r>
                        <a:rPr lang="en-US" baseline="0" dirty="0" smtClean="0"/>
                        <a:t> sum</a:t>
                      </a:r>
                      <a:endParaRPr lang="en-US" dirty="0"/>
                    </a:p>
                  </a:txBody>
                  <a:tcPr/>
                </a:tc>
                <a:tc>
                  <a:txBody>
                    <a:bodyPr/>
                    <a:lstStyle/>
                    <a:p>
                      <a:r>
                        <a:rPr lang="en-US" dirty="0" smtClean="0"/>
                        <a:t>Output </a:t>
                      </a:r>
                      <a:endParaRPr lang="en-US" dirty="0"/>
                    </a:p>
                  </a:txBody>
                  <a:tcPr/>
                </a:tc>
              </a:tr>
              <a:tr h="370840">
                <a:tc>
                  <a:txBody>
                    <a:bodyPr/>
                    <a:lstStyle/>
                    <a:p>
                      <a:r>
                        <a:rPr lang="en-US" dirty="0" smtClean="0"/>
                        <a:t>00</a:t>
                      </a:r>
                      <a:endParaRPr lang="en-US" dirty="0"/>
                    </a:p>
                  </a:txBody>
                  <a:tcPr/>
                </a:tc>
                <a:tc>
                  <a:txBody>
                    <a:bodyPr/>
                    <a:lstStyle/>
                    <a:p>
                      <a:r>
                        <a:rPr lang="en-US" dirty="0" smtClean="0"/>
                        <a:t>-2*0 + -2*0</a:t>
                      </a:r>
                      <a:r>
                        <a:rPr lang="en-US" baseline="0" dirty="0" smtClean="0"/>
                        <a:t> +3 = 3</a:t>
                      </a:r>
                      <a:endParaRPr lang="en-US" dirty="0"/>
                    </a:p>
                  </a:txBody>
                  <a:tcPr/>
                </a:tc>
                <a:tc>
                  <a:txBody>
                    <a:bodyPr/>
                    <a:lstStyle/>
                    <a:p>
                      <a:r>
                        <a:rPr lang="en-US" dirty="0" smtClean="0"/>
                        <a:t>1</a:t>
                      </a:r>
                      <a:endParaRPr lang="en-US" dirty="0"/>
                    </a:p>
                  </a:txBody>
                  <a:tcPr/>
                </a:tc>
              </a:tr>
              <a:tr h="370840">
                <a:tc>
                  <a:txBody>
                    <a:bodyPr/>
                    <a:lstStyle/>
                    <a:p>
                      <a:r>
                        <a:rPr lang="en-US" dirty="0" smtClean="0"/>
                        <a:t>10 or 01</a:t>
                      </a:r>
                      <a:endParaRPr lang="en-US" dirty="0"/>
                    </a:p>
                  </a:txBody>
                  <a:tcPr/>
                </a:tc>
                <a:tc>
                  <a:txBody>
                    <a:bodyPr/>
                    <a:lstStyle/>
                    <a:p>
                      <a:pPr marL="0" marR="0" indent="0" algn="l" defTabSz="914354" rtl="0" eaLnBrk="1" fontAlgn="auto" latinLnBrk="0" hangingPunct="1">
                        <a:lnSpc>
                          <a:spcPct val="100000"/>
                        </a:lnSpc>
                        <a:spcBef>
                          <a:spcPts val="0"/>
                        </a:spcBef>
                        <a:spcAft>
                          <a:spcPts val="0"/>
                        </a:spcAft>
                        <a:buClrTx/>
                        <a:buSzTx/>
                        <a:buFontTx/>
                        <a:buNone/>
                        <a:tabLst/>
                        <a:defRPr/>
                      </a:pPr>
                      <a:r>
                        <a:rPr lang="en-US" dirty="0" smtClean="0"/>
                        <a:t>-2*1 + -2*0</a:t>
                      </a:r>
                      <a:r>
                        <a:rPr lang="en-US" baseline="0" dirty="0" smtClean="0"/>
                        <a:t> +3 = 1</a:t>
                      </a:r>
                      <a:endParaRPr lang="en-US" dirty="0" smtClean="0"/>
                    </a:p>
                  </a:txBody>
                  <a:tcPr/>
                </a:tc>
                <a:tc>
                  <a:txBody>
                    <a:bodyPr/>
                    <a:lstStyle/>
                    <a:p>
                      <a:r>
                        <a:rPr lang="en-US" dirty="0" smtClean="0"/>
                        <a:t>1</a:t>
                      </a:r>
                      <a:endParaRPr lang="en-US" dirty="0"/>
                    </a:p>
                  </a:txBody>
                  <a:tcPr/>
                </a:tc>
              </a:tr>
              <a:tr h="370840">
                <a:tc>
                  <a:txBody>
                    <a:bodyPr/>
                    <a:lstStyle/>
                    <a:p>
                      <a:r>
                        <a:rPr lang="en-US" dirty="0" smtClean="0"/>
                        <a:t>11</a:t>
                      </a:r>
                      <a:endParaRPr lang="en-US" dirty="0"/>
                    </a:p>
                  </a:txBody>
                  <a:tcPr/>
                </a:tc>
                <a:tc>
                  <a:txBody>
                    <a:bodyPr/>
                    <a:lstStyle/>
                    <a:p>
                      <a:r>
                        <a:rPr lang="en-US" dirty="0" smtClean="0"/>
                        <a:t>-2*1 + -2*1</a:t>
                      </a:r>
                      <a:r>
                        <a:rPr lang="en-US" baseline="0" dirty="0" smtClean="0"/>
                        <a:t> +3 = -1</a:t>
                      </a:r>
                      <a:endParaRPr lang="en-US" dirty="0"/>
                    </a:p>
                  </a:txBody>
                  <a:tcPr/>
                </a:tc>
                <a:tc>
                  <a:txBody>
                    <a:bodyPr/>
                    <a:lstStyle/>
                    <a:p>
                      <a:r>
                        <a:rPr lang="en-US" dirty="0" smtClean="0"/>
                        <a:t>0</a:t>
                      </a:r>
                      <a:endParaRPr lang="en-US" dirty="0"/>
                    </a:p>
                  </a:txBody>
                  <a:tcPr/>
                </a:tc>
              </a:tr>
            </a:tbl>
          </a:graphicData>
        </a:graphic>
      </p:graphicFrame>
      <p:sp>
        <p:nvSpPr>
          <p:cNvPr id="6" name="TextBox 5"/>
          <p:cNvSpPr txBox="1"/>
          <p:nvPr/>
        </p:nvSpPr>
        <p:spPr>
          <a:xfrm>
            <a:off x="1421427" y="5163671"/>
            <a:ext cx="966931" cy="369332"/>
          </a:xfrm>
          <a:prstGeom prst="rect">
            <a:avLst/>
          </a:prstGeom>
          <a:noFill/>
        </p:spPr>
        <p:txBody>
          <a:bodyPr wrap="none" rtlCol="0">
            <a:spAutoFit/>
          </a:bodyPr>
          <a:lstStyle/>
          <a:p>
            <a:r>
              <a:rPr lang="en-US" dirty="0" smtClean="0"/>
              <a:t>weights</a:t>
            </a:r>
            <a:endParaRPr lang="en-US" dirty="0"/>
          </a:p>
        </p:txBody>
      </p:sp>
      <p:sp>
        <p:nvSpPr>
          <p:cNvPr id="7" name="TextBox 6"/>
          <p:cNvSpPr txBox="1"/>
          <p:nvPr/>
        </p:nvSpPr>
        <p:spPr>
          <a:xfrm>
            <a:off x="2971800" y="5181600"/>
            <a:ext cx="607859" cy="369332"/>
          </a:xfrm>
          <a:prstGeom prst="rect">
            <a:avLst/>
          </a:prstGeom>
          <a:noFill/>
        </p:spPr>
        <p:txBody>
          <a:bodyPr wrap="none" rtlCol="0">
            <a:spAutoFit/>
          </a:bodyPr>
          <a:lstStyle/>
          <a:p>
            <a:r>
              <a:rPr lang="en-US" dirty="0" smtClean="0"/>
              <a:t>bias</a:t>
            </a:r>
            <a:endParaRPr lang="en-US" dirty="0"/>
          </a:p>
        </p:txBody>
      </p:sp>
    </p:spTree>
    <p:extLst>
      <p:ext uri="{BB962C8B-B14F-4D97-AF65-F5344CB8AC3E}">
        <p14:creationId xmlns:p14="http://schemas.microsoft.com/office/powerpoint/2010/main" val="15125090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592"/>
  <p:tag name="DEFAULTHEIGHT" val="422"/>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57417</TotalTime>
  <Words>2066</Words>
  <Application>Microsoft Macintosh PowerPoint</Application>
  <PresentationFormat>Widescreen</PresentationFormat>
  <Paragraphs>332</Paragraphs>
  <Slides>37</Slides>
  <Notes>33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Calibri</vt:lpstr>
      <vt:lpstr>Mangal</vt:lpstr>
      <vt:lpstr>times</vt:lpstr>
      <vt:lpstr>Times New Roman</vt:lpstr>
      <vt:lpstr>Trebuchet MS</vt:lpstr>
      <vt:lpstr>Wingdings</vt:lpstr>
      <vt:lpstr>Arial</vt:lpstr>
      <vt:lpstr>dan-berkeley-nlp-v1</vt:lpstr>
      <vt:lpstr>Neural Networks</vt:lpstr>
      <vt:lpstr>Review: Perceptron</vt:lpstr>
      <vt:lpstr>Review: Perceptron</vt:lpstr>
      <vt:lpstr>Perceptrons for decision making</vt:lpstr>
      <vt:lpstr>Perceptrons for decision making</vt:lpstr>
      <vt:lpstr>Perceptrons for decision making</vt:lpstr>
      <vt:lpstr>Perceptrons for decision making</vt:lpstr>
      <vt:lpstr>Weights, bias and dot products</vt:lpstr>
      <vt:lpstr>Decision making OR logical functions</vt:lpstr>
      <vt:lpstr>Logical functions</vt:lpstr>
      <vt:lpstr>Power of Perceptrons</vt:lpstr>
      <vt:lpstr>Sigmoid neurons</vt:lpstr>
      <vt:lpstr>Perceptron</vt:lpstr>
      <vt:lpstr>Sigmoid neurons</vt:lpstr>
      <vt:lpstr>Sigmoid neurons are better for training</vt:lpstr>
      <vt:lpstr>Smoothness is crucial</vt:lpstr>
      <vt:lpstr>Neural Net Architecture</vt:lpstr>
      <vt:lpstr>Neural Net Architecture</vt:lpstr>
      <vt:lpstr>Neural Net Architecture</vt:lpstr>
      <vt:lpstr>Neural Net Architecture</vt:lpstr>
      <vt:lpstr>Cost Function</vt:lpstr>
      <vt:lpstr>Cost Function</vt:lpstr>
      <vt:lpstr>Minimize the loss function</vt:lpstr>
      <vt:lpstr>Gradient Descent</vt:lpstr>
      <vt:lpstr>Minimize the loss function</vt:lpstr>
      <vt:lpstr>Minimize the loss function</vt:lpstr>
      <vt:lpstr>Minimize the loss function</vt:lpstr>
      <vt:lpstr>Gradient descent applied to neural networks </vt:lpstr>
      <vt:lpstr>Gradient descent applied to neural networks </vt:lpstr>
      <vt:lpstr>Stochastic gradient descent </vt:lpstr>
      <vt:lpstr>Backpropagation</vt:lpstr>
      <vt:lpstr>Digit classification</vt:lpstr>
      <vt:lpstr>Toward Deep Learning</vt:lpstr>
      <vt:lpstr>Toward Deep Learning</vt:lpstr>
      <vt:lpstr>Toward Deep Learning</vt:lpstr>
      <vt:lpstr>PowerPoint Presentation</vt:lpstr>
      <vt:lpstr>PowerPoint Presentation</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3070</cp:revision>
  <cp:lastPrinted>2019-08-05T18:05:54Z</cp:lastPrinted>
  <dcterms:created xsi:type="dcterms:W3CDTF">2004-08-27T04:16:05Z</dcterms:created>
  <dcterms:modified xsi:type="dcterms:W3CDTF">2019-08-07T17:34:26Z</dcterms:modified>
</cp:coreProperties>
</file>